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8" r:id="rId3"/>
    <p:sldId id="28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54"/>
    <p:restoredTop sz="86493"/>
  </p:normalViewPr>
  <p:slideViewPr>
    <p:cSldViewPr snapToGrid="0" snapToObjects="1">
      <p:cViewPr>
        <p:scale>
          <a:sx n="92" d="100"/>
          <a:sy n="92" d="100"/>
        </p:scale>
        <p:origin x="-90" y="-7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8FFDA5-C949-0B40-839A-B691249BE6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35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29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10/4/2018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ndrew.monaghan@Colorado.edu" TargetMode="External"/><Relationship Id="rId7" Type="http://schemas.openxmlformats.org/officeDocument/2006/relationships/hyperlink" Target="https://tinyurl.com/rc-hpc-fall2018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esearchComputing/HPC_Short_Course_Fall_2018" TargetMode="External"/><Relationship Id="rId5" Type="http://schemas.openxmlformats.org/officeDocument/2006/relationships/hyperlink" Target="http://researchcomputing.github.io/meetup_spring_2015/pdfs/Shell_Programming.pdf" TargetMode="External"/><Relationship Id="rId4" Type="http://schemas.openxmlformats.org/officeDocument/2006/relationships/hyperlink" Target="https://www.rc.colorado.edu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tldp.org/HOWTO/Bash-Prog-Intro-HOWTO.html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takluyver/bash_kernel" TargetMode="External"/><Relationship Id="rId4" Type="http://schemas.openxmlformats.org/officeDocument/2006/relationships/hyperlink" Target="https://www.shell-tips.com/2010/06/14/performing-math-calculation-in-bash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15692"/>
          </a:xfrm>
          <a:effectLst/>
        </p:spPr>
        <p:txBody>
          <a:bodyPr/>
          <a:lstStyle/>
          <a:p>
            <a:endParaRPr lang="en-US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8055"/>
            <a:ext cx="9144000" cy="1494271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670434"/>
            <a:ext cx="10515600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Local_vs_global.sh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1684665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2702056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36" dirty="0"/>
              <a:t>Quoting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1460212"/>
            <a:ext cx="9204456" cy="840848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sz="2600" spc="-35" dirty="0">
                <a:latin typeface="Georgia"/>
                <a:cs typeface="Georgia"/>
              </a:rPr>
              <a:t>Quoting </a:t>
            </a:r>
            <a:r>
              <a:rPr sz="2600" spc="-83" dirty="0">
                <a:latin typeface="Georgia"/>
                <a:cs typeface="Georgia"/>
              </a:rPr>
              <a:t>is </a:t>
            </a:r>
            <a:r>
              <a:rPr sz="2600" spc="-94" dirty="0">
                <a:latin typeface="Georgia"/>
                <a:cs typeface="Georgia"/>
              </a:rPr>
              <a:t>used </a:t>
            </a:r>
            <a:r>
              <a:rPr sz="2600" spc="-12" dirty="0">
                <a:latin typeface="Georgia"/>
                <a:cs typeface="Georgia"/>
              </a:rPr>
              <a:t>to </a:t>
            </a:r>
            <a:r>
              <a:rPr sz="2600" spc="-106" dirty="0">
                <a:latin typeface="Georgia"/>
                <a:cs typeface="Georgia"/>
              </a:rPr>
              <a:t>remove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59" dirty="0">
                <a:latin typeface="Georgia"/>
                <a:cs typeface="Georgia"/>
              </a:rPr>
              <a:t>special </a:t>
            </a:r>
            <a:r>
              <a:rPr sz="2600" spc="-83" dirty="0">
                <a:latin typeface="Georgia"/>
                <a:cs typeface="Georgia"/>
              </a:rPr>
              <a:t>meaning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47" dirty="0">
                <a:latin typeface="Georgia"/>
                <a:cs typeface="Georgia"/>
              </a:rPr>
              <a:t>certain  </a:t>
            </a:r>
            <a:r>
              <a:rPr sz="2600" spc="-59" dirty="0">
                <a:latin typeface="Georgia"/>
                <a:cs typeface="Georgia"/>
              </a:rPr>
              <a:t>characters </a:t>
            </a:r>
            <a:r>
              <a:rPr sz="2600" spc="-94" dirty="0">
                <a:latin typeface="Georgia"/>
                <a:cs typeface="Georgia"/>
              </a:rPr>
              <a:t>or words </a:t>
            </a:r>
            <a:r>
              <a:rPr sz="2600" spc="-12" dirty="0">
                <a:latin typeface="Georgia"/>
                <a:cs typeface="Georgia"/>
              </a:rPr>
              <a:t>to </a:t>
            </a:r>
            <a:r>
              <a:rPr sz="2600" spc="-35" dirty="0">
                <a:latin typeface="Georgia"/>
                <a:cs typeface="Georgia"/>
              </a:rPr>
              <a:t>the</a:t>
            </a:r>
            <a:r>
              <a:rPr sz="2600" spc="-260" dirty="0">
                <a:latin typeface="Georgia"/>
                <a:cs typeface="Georgia"/>
              </a:rPr>
              <a:t> </a:t>
            </a:r>
            <a:r>
              <a:rPr sz="2600" spc="-59" dirty="0">
                <a:latin typeface="Georgia"/>
                <a:cs typeface="Georgia"/>
              </a:rPr>
              <a:t>shell.</a:t>
            </a:r>
            <a:endParaRPr sz="2600" dirty="0">
              <a:latin typeface="Georgia"/>
              <a:cs typeface="Georgia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806834"/>
              </p:ext>
            </p:extLst>
          </p:nvPr>
        </p:nvGraphicFramePr>
        <p:xfrm>
          <a:off x="2953960" y="2301061"/>
          <a:ext cx="5836750" cy="17634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8194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5480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6158">
                <a:tc>
                  <a:txBody>
                    <a:bodyPr/>
                    <a:lstStyle/>
                    <a:p>
                      <a:pPr marL="80645">
                        <a:lnSpc>
                          <a:spcPts val="1190"/>
                        </a:lnSpc>
                      </a:pPr>
                      <a:r>
                        <a:rPr lang="en-US" sz="2200" i="1" spc="15" dirty="0" smtClean="0">
                          <a:latin typeface="Palatino Linotype"/>
                          <a:cs typeface="Palatino Linotype"/>
                        </a:rPr>
                        <a:t/>
                      </a:r>
                      <a:br>
                        <a:rPr lang="en-US" sz="2200" i="1" spc="15" dirty="0" smtClean="0">
                          <a:latin typeface="Palatino Linotype"/>
                          <a:cs typeface="Palatino Linotype"/>
                        </a:rPr>
                      </a:br>
                      <a:r>
                        <a:rPr sz="2200" i="1" spc="15" dirty="0" smtClean="0">
                          <a:latin typeface="Palatino Linotype"/>
                          <a:cs typeface="Palatino Linotype"/>
                        </a:rPr>
                        <a:t>Quotation</a:t>
                      </a:r>
                      <a:endParaRPr sz="2200" dirty="0">
                        <a:latin typeface="Palatino Linotype"/>
                        <a:cs typeface="Palatino Linotype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lnT w="6350">
                      <a:solidFill>
                        <a:srgbClr val="675E47"/>
                      </a:solidFill>
                      <a:prstDash val="solid"/>
                    </a:lnT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8D8675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90"/>
                        </a:lnSpc>
                      </a:pPr>
                      <a:r>
                        <a:rPr lang="en-US" sz="2200" i="1" spc="25" dirty="0" smtClean="0">
                          <a:latin typeface="Palatino Linotype"/>
                          <a:cs typeface="Palatino Linotype"/>
                        </a:rPr>
                        <a:t/>
                      </a:r>
                      <a:br>
                        <a:rPr lang="en-US" sz="2200" i="1" spc="25" dirty="0" smtClean="0">
                          <a:latin typeface="Palatino Linotype"/>
                          <a:cs typeface="Palatino Linotype"/>
                        </a:rPr>
                      </a:br>
                      <a:r>
                        <a:rPr sz="2200" i="1" spc="25" dirty="0" smtClean="0">
                          <a:latin typeface="Palatino Linotype"/>
                          <a:cs typeface="Palatino Linotype"/>
                        </a:rPr>
                        <a:t>Description</a:t>
                      </a:r>
                      <a:endParaRPr sz="2200" dirty="0">
                        <a:latin typeface="Palatino Linotype"/>
                        <a:cs typeface="Palatino Linotype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lnT w="6350">
                      <a:solidFill>
                        <a:srgbClr val="675E47"/>
                      </a:solidFill>
                      <a:prstDash val="solid"/>
                    </a:lnT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8D86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9418">
                <a:tc>
                  <a:txBody>
                    <a:bodyPr/>
                    <a:lstStyle/>
                    <a:p>
                      <a:pPr marL="80645">
                        <a:lnSpc>
                          <a:spcPts val="1190"/>
                        </a:lnSpc>
                      </a:pPr>
                      <a:r>
                        <a:rPr lang="en-US" sz="2200" spc="-90" dirty="0" smtClean="0">
                          <a:latin typeface="Courier New"/>
                          <a:cs typeface="Courier New"/>
                        </a:rPr>
                        <a:t/>
                      </a:r>
                      <a:br>
                        <a:rPr lang="en-US" sz="2200" spc="-90" dirty="0" smtClean="0">
                          <a:latin typeface="Courier New"/>
                          <a:cs typeface="Courier New"/>
                        </a:rPr>
                      </a:br>
                      <a:r>
                        <a:rPr sz="2200" spc="-90" dirty="0" smtClean="0">
                          <a:latin typeface="Courier New"/>
                          <a:cs typeface="Courier New"/>
                        </a:rPr>
                        <a:t>'string</a:t>
                      </a:r>
                      <a:r>
                        <a:rPr sz="2200" spc="-90" dirty="0">
                          <a:latin typeface="Courier New"/>
                          <a:cs typeface="Courier New"/>
                        </a:rPr>
                        <a:t>'</a:t>
                      </a:r>
                      <a:endParaRPr sz="22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lnT w="6350">
                      <a:solidFill>
                        <a:srgbClr val="675E47"/>
                      </a:solidFill>
                      <a:prstDash val="solid"/>
                    </a:lnT>
                    <a:solidFill>
                      <a:srgbClr val="9D9783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90"/>
                        </a:lnSpc>
                      </a:pP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15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>Literally </a:t>
                      </a:r>
                      <a:r>
                        <a:rPr lang="en-US" sz="2200" spc="-15" dirty="0">
                          <a:latin typeface="Georgia"/>
                          <a:cs typeface="Georgia"/>
                        </a:rPr>
                        <a:t>treat as string</a:t>
                      </a:r>
                      <a:endParaRPr sz="2200" dirty="0">
                        <a:latin typeface="Georgia"/>
                        <a:cs typeface="Georgia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lnT w="6350">
                      <a:solidFill>
                        <a:srgbClr val="675E47"/>
                      </a:solidFill>
                      <a:prstDash val="solid"/>
                    </a:lnT>
                    <a:solidFill>
                      <a:srgbClr val="9D97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47154">
                <a:tc>
                  <a:txBody>
                    <a:bodyPr/>
                    <a:lstStyle/>
                    <a:p>
                      <a:pPr marL="80645">
                        <a:lnSpc>
                          <a:spcPts val="1170"/>
                        </a:lnSpc>
                      </a:pPr>
                      <a:r>
                        <a:rPr lang="en-US" sz="2200" spc="-90" dirty="0" smtClean="0">
                          <a:latin typeface="Courier New"/>
                          <a:cs typeface="Courier New"/>
                        </a:rPr>
                        <a:t/>
                      </a:r>
                      <a:br>
                        <a:rPr lang="en-US" sz="2200" spc="-90" dirty="0" smtClean="0">
                          <a:latin typeface="Courier New"/>
                          <a:cs typeface="Courier New"/>
                        </a:rPr>
                      </a:br>
                      <a:r>
                        <a:rPr sz="2200" spc="-90" dirty="0" smtClean="0">
                          <a:latin typeface="Courier New"/>
                          <a:cs typeface="Courier New"/>
                        </a:rPr>
                        <a:t>"$</a:t>
                      </a:r>
                      <a:r>
                        <a:rPr sz="2200" spc="-90" dirty="0">
                          <a:latin typeface="Courier New"/>
                          <a:cs typeface="Courier New"/>
                        </a:rPr>
                        <a:t>var"</a:t>
                      </a:r>
                      <a:endParaRPr sz="22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solidFill>
                      <a:srgbClr val="ADA990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70"/>
                        </a:lnSpc>
                      </a:pP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20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>Treat </a:t>
                      </a:r>
                      <a:r>
                        <a:rPr lang="en-US" sz="2200" spc="-20" dirty="0">
                          <a:latin typeface="Georgia"/>
                          <a:cs typeface="Georgia"/>
                        </a:rPr>
                        <a:t>as string </a:t>
                      </a: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>but</a:t>
                      </a:r>
                      <a:br>
                        <a:rPr lang="en-US" sz="2200" spc="-20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20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>interpret variables</a:t>
                      </a:r>
                      <a:endParaRPr sz="2200" dirty="0">
                        <a:latin typeface="Georgia"/>
                        <a:cs typeface="Georgia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solidFill>
                      <a:srgbClr val="ADA9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766">
                <a:tc>
                  <a:txBody>
                    <a:bodyPr/>
                    <a:lstStyle/>
                    <a:p>
                      <a:pPr marL="80645">
                        <a:lnSpc>
                          <a:spcPts val="1170"/>
                        </a:lnSpc>
                      </a:pPr>
                      <a:r>
                        <a:rPr lang="en-US" sz="2200" spc="-90" dirty="0" smtClean="0">
                          <a:latin typeface="Courier New"/>
                          <a:cs typeface="Courier New"/>
                        </a:rPr>
                        <a:t/>
                      </a:r>
                      <a:br>
                        <a:rPr lang="en-US" sz="2200" spc="-90" dirty="0" smtClean="0">
                          <a:latin typeface="Courier New"/>
                          <a:cs typeface="Courier New"/>
                        </a:rPr>
                      </a:br>
                      <a:r>
                        <a:rPr sz="2200" spc="-90" dirty="0" smtClean="0">
                          <a:latin typeface="Courier New"/>
                          <a:cs typeface="Courier New"/>
                        </a:rPr>
                        <a:t>{</a:t>
                      </a:r>
                      <a:r>
                        <a:rPr sz="2200" spc="-105" dirty="0" smtClean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200" spc="-90" dirty="0">
                          <a:latin typeface="Courier New"/>
                          <a:cs typeface="Courier New"/>
                        </a:rPr>
                        <a:t>}</a:t>
                      </a:r>
                      <a:endParaRPr sz="22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BEBA9E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70"/>
                        </a:lnSpc>
                      </a:pP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15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>Disambiguation</a:t>
                      </a:r>
                      <a:endParaRPr sz="2200" dirty="0">
                        <a:latin typeface="Georgia"/>
                        <a:cs typeface="Georgia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BEBA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918598" y="4280423"/>
            <a:ext cx="7543590" cy="1109589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spc="-12" dirty="0">
                <a:latin typeface="Georgia"/>
                <a:cs typeface="Georgia"/>
              </a:rPr>
              <a:t>Creating </a:t>
            </a:r>
            <a:r>
              <a:rPr sz="2600" spc="-24" dirty="0">
                <a:latin typeface="Georgia"/>
                <a:cs typeface="Georgia"/>
              </a:rPr>
              <a:t>a </a:t>
            </a:r>
            <a:r>
              <a:rPr sz="2600" spc="-83" dirty="0">
                <a:latin typeface="Georgia"/>
                <a:cs typeface="Georgia"/>
              </a:rPr>
              <a:t>file </a:t>
            </a:r>
            <a:r>
              <a:rPr sz="2600" spc="-24" dirty="0">
                <a:latin typeface="Georgia"/>
                <a:cs typeface="Georgia"/>
              </a:rPr>
              <a:t>with </a:t>
            </a:r>
            <a:r>
              <a:rPr sz="2600" spc="-71" dirty="0">
                <a:latin typeface="Georgia"/>
                <a:cs typeface="Georgia"/>
              </a:rPr>
              <a:t>my </a:t>
            </a:r>
            <a:r>
              <a:rPr sz="2600" spc="-94" dirty="0">
                <a:latin typeface="Georgia"/>
                <a:cs typeface="Georgia"/>
              </a:rPr>
              <a:t>username </a:t>
            </a:r>
            <a:r>
              <a:rPr sz="2600" spc="-83" dirty="0">
                <a:latin typeface="Georgia"/>
                <a:cs typeface="Georgia"/>
              </a:rPr>
              <a:t>in </a:t>
            </a:r>
            <a:r>
              <a:rPr sz="2600" dirty="0">
                <a:latin typeface="Georgia"/>
                <a:cs typeface="Georgia"/>
              </a:rPr>
              <a:t>it’s</a:t>
            </a:r>
            <a:r>
              <a:rPr sz="2600" spc="-12" dirty="0">
                <a:latin typeface="Georgia"/>
                <a:cs typeface="Georgia"/>
              </a:rPr>
              <a:t> </a:t>
            </a:r>
            <a:r>
              <a:rPr sz="2600" spc="-83" dirty="0">
                <a:latin typeface="Georgia"/>
                <a:cs typeface="Georgia"/>
              </a:rPr>
              <a:t>name.</a:t>
            </a:r>
            <a:endParaRPr sz="2600" dirty="0">
              <a:latin typeface="Georgia"/>
              <a:cs typeface="Georgia"/>
            </a:endParaRPr>
          </a:p>
          <a:p>
            <a:pPr marL="29976">
              <a:spcBef>
                <a:spcPts val="2195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latin typeface="Courier New"/>
                <a:cs typeface="Courier New"/>
              </a:rPr>
              <a:t>touch</a:t>
            </a:r>
            <a:r>
              <a:rPr sz="2600" spc="-236" dirty="0"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"output_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USER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.txt"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7490460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7599008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66" dirty="0"/>
              <a:t>Command</a:t>
            </a:r>
            <a:r>
              <a:rPr spc="-47" dirty="0"/>
              <a:t> </a:t>
            </a:r>
            <a:r>
              <a:rPr spc="-212" dirty="0"/>
              <a:t>Substitution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1899628"/>
            <a:ext cx="10017256" cy="3352689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00"/>
              </a:lnSpc>
              <a:spcBef>
                <a:spcPts val="130"/>
              </a:spcBef>
            </a:pPr>
            <a:r>
              <a:rPr sz="2600" spc="-59" dirty="0">
                <a:latin typeface="Georgia"/>
                <a:cs typeface="Georgia"/>
              </a:rPr>
              <a:t>Command </a:t>
            </a:r>
            <a:r>
              <a:rPr sz="2600" spc="-35" dirty="0">
                <a:latin typeface="Georgia"/>
                <a:cs typeface="Georgia"/>
              </a:rPr>
              <a:t>substitution </a:t>
            </a:r>
            <a:r>
              <a:rPr sz="2600" spc="-71" dirty="0">
                <a:latin typeface="Georgia"/>
                <a:cs typeface="Georgia"/>
              </a:rPr>
              <a:t>allows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24" dirty="0">
                <a:latin typeface="Georgia"/>
                <a:cs typeface="Georgia"/>
              </a:rPr>
              <a:t>output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24" dirty="0">
                <a:latin typeface="Georgia"/>
                <a:cs typeface="Georgia"/>
              </a:rPr>
              <a:t>a </a:t>
            </a:r>
            <a:r>
              <a:rPr sz="2600" spc="-94" dirty="0">
                <a:latin typeface="Georgia"/>
                <a:cs typeface="Georgia"/>
              </a:rPr>
              <a:t>command </a:t>
            </a:r>
            <a:r>
              <a:rPr sz="2600" spc="-12" dirty="0">
                <a:latin typeface="Georgia"/>
                <a:cs typeface="Georgia"/>
              </a:rPr>
              <a:t>to </a:t>
            </a:r>
            <a:r>
              <a:rPr sz="2600" spc="-47" dirty="0">
                <a:latin typeface="Georgia"/>
                <a:cs typeface="Georgia"/>
              </a:rPr>
              <a:t>be  </a:t>
            </a:r>
            <a:r>
              <a:rPr sz="2600" spc="-35" dirty="0">
                <a:latin typeface="Georgia"/>
                <a:cs typeface="Georgia"/>
              </a:rPr>
              <a:t>substituted </a:t>
            </a:r>
            <a:r>
              <a:rPr sz="2600" spc="-83" dirty="0">
                <a:latin typeface="Georgia"/>
                <a:cs typeface="Georgia"/>
              </a:rPr>
              <a:t>in </a:t>
            </a:r>
            <a:r>
              <a:rPr sz="2600" spc="-59" dirty="0">
                <a:latin typeface="Georgia"/>
                <a:cs typeface="Georgia"/>
              </a:rPr>
              <a:t>place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94" dirty="0">
                <a:latin typeface="Georgia"/>
                <a:cs typeface="Georgia"/>
              </a:rPr>
              <a:t>command name</a:t>
            </a:r>
            <a:r>
              <a:rPr sz="2600" spc="366" dirty="0">
                <a:latin typeface="Georgia"/>
                <a:cs typeface="Georgia"/>
              </a:rPr>
              <a:t> </a:t>
            </a:r>
            <a:r>
              <a:rPr sz="2600" spc="-35" dirty="0">
                <a:latin typeface="Georgia"/>
                <a:cs typeface="Georgia"/>
              </a:rPr>
              <a:t>itself.</a:t>
            </a:r>
            <a:endParaRPr sz="2600" dirty="0">
              <a:latin typeface="Georgia"/>
              <a:cs typeface="Georgia"/>
            </a:endParaRPr>
          </a:p>
          <a:p>
            <a:pPr marL="334230">
              <a:spcBef>
                <a:spcPts val="791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83" dirty="0">
                <a:latin typeface="Georgia"/>
                <a:cs typeface="Georgia"/>
              </a:rPr>
              <a:t>By </a:t>
            </a:r>
            <a:r>
              <a:rPr sz="2600" spc="-83" dirty="0">
                <a:latin typeface="Georgia"/>
                <a:cs typeface="Georgia"/>
              </a:rPr>
              <a:t>enclosing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94" dirty="0">
                <a:latin typeface="Georgia"/>
                <a:cs typeface="Georgia"/>
              </a:rPr>
              <a:t>command </a:t>
            </a:r>
            <a:r>
              <a:rPr sz="2600" spc="-24" dirty="0">
                <a:latin typeface="Georgia"/>
                <a:cs typeface="Georgia"/>
              </a:rPr>
              <a:t>with</a:t>
            </a:r>
            <a:r>
              <a:rPr sz="2600" spc="-260" dirty="0">
                <a:latin typeface="Georgia"/>
                <a:cs typeface="Georgia"/>
              </a:rPr>
              <a:t> </a:t>
            </a:r>
            <a:r>
              <a:rPr sz="2600" spc="-165" dirty="0">
                <a:latin typeface="Courier New"/>
                <a:cs typeface="Courier New"/>
              </a:rPr>
              <a:t>$()</a:t>
            </a:r>
            <a:r>
              <a:rPr sz="2600" spc="-165" dirty="0">
                <a:latin typeface="Georgia"/>
                <a:cs typeface="Georgia"/>
              </a:rPr>
              <a:t>.</a:t>
            </a:r>
            <a:endParaRPr sz="2600" dirty="0">
              <a:latin typeface="Georgia"/>
              <a:cs typeface="Georgia"/>
            </a:endParaRPr>
          </a:p>
          <a:p>
            <a:pPr marL="334230">
              <a:spcBef>
                <a:spcPts val="788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24" dirty="0">
                <a:latin typeface="Georgia"/>
                <a:cs typeface="Georgia"/>
              </a:rPr>
              <a:t>Legacy </a:t>
            </a:r>
            <a:r>
              <a:rPr sz="2600" spc="-12" dirty="0">
                <a:latin typeface="Georgia"/>
                <a:cs typeface="Georgia"/>
              </a:rPr>
              <a:t>syntax </a:t>
            </a:r>
            <a:r>
              <a:rPr sz="2600" spc="-83" dirty="0">
                <a:latin typeface="Georgia"/>
                <a:cs typeface="Georgia"/>
              </a:rPr>
              <a:t>is </a:t>
            </a:r>
            <a:r>
              <a:rPr sz="2600" spc="-71" dirty="0">
                <a:latin typeface="Georgia"/>
                <a:cs typeface="Georgia"/>
              </a:rPr>
              <a:t>using </a:t>
            </a:r>
            <a:r>
              <a:rPr sz="2600" spc="-47" dirty="0">
                <a:latin typeface="Georgia"/>
                <a:cs typeface="Georgia"/>
              </a:rPr>
              <a:t>backticks</a:t>
            </a:r>
            <a:r>
              <a:rPr sz="2600" spc="354" dirty="0">
                <a:latin typeface="Georgia"/>
                <a:cs typeface="Georgia"/>
              </a:rPr>
              <a:t> </a:t>
            </a:r>
            <a:r>
              <a:rPr sz="2600" spc="-142" dirty="0">
                <a:latin typeface="Courier New"/>
                <a:cs typeface="Courier New"/>
              </a:rPr>
              <a:t>``</a:t>
            </a:r>
            <a:r>
              <a:rPr sz="2600" spc="-142" dirty="0">
                <a:latin typeface="Georgia"/>
                <a:cs typeface="Georgia"/>
              </a:rPr>
              <a:t>.</a:t>
            </a:r>
            <a:endParaRPr sz="2600" dirty="0">
              <a:latin typeface="Georgia"/>
              <a:cs typeface="Georgia"/>
            </a:endParaRPr>
          </a:p>
          <a:p>
            <a:pPr marL="29976">
              <a:spcBef>
                <a:spcPts val="2195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NOW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$(</a:t>
            </a:r>
            <a:r>
              <a:rPr sz="2600" spc="-212" dirty="0">
                <a:latin typeface="Courier New"/>
                <a:cs typeface="Courier New"/>
              </a:rPr>
              <a:t>date</a:t>
            </a:r>
            <a:r>
              <a:rPr sz="2600" spc="-224" dirty="0"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+%Y-%m-%d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 marR="7002349">
              <a:lnSpc>
                <a:spcPct val="102600"/>
              </a:lnSpc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401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$NOW  </a:t>
            </a:r>
            <a:r>
              <a:rPr sz="2600" spc="-212" dirty="0" smtClean="0">
                <a:latin typeface="Courier New"/>
                <a:cs typeface="Courier New"/>
              </a:rPr>
              <a:t>201</a:t>
            </a:r>
            <a:r>
              <a:rPr lang="en-US" sz="2600" spc="-212" dirty="0" smtClean="0">
                <a:latin typeface="Courier New"/>
                <a:cs typeface="Courier New"/>
              </a:rPr>
              <a:t>8</a:t>
            </a:r>
            <a:r>
              <a:rPr sz="2600" spc="-212" dirty="0" smtClean="0">
                <a:latin typeface="Courier New"/>
                <a:cs typeface="Courier New"/>
              </a:rPr>
              <a:t>-</a:t>
            </a:r>
            <a:r>
              <a:rPr lang="en-US" sz="2600" spc="-212" dirty="0" smtClean="0">
                <a:latin typeface="Courier New"/>
                <a:cs typeface="Courier New"/>
              </a:rPr>
              <a:t>10</a:t>
            </a:r>
            <a:r>
              <a:rPr sz="2600" spc="-212" dirty="0" smtClean="0">
                <a:latin typeface="Courier New"/>
                <a:cs typeface="Courier New"/>
              </a:rPr>
              <a:t>-</a:t>
            </a:r>
            <a:r>
              <a:rPr lang="en-US" sz="2600" spc="-212" dirty="0" smtClean="0">
                <a:latin typeface="Courier New"/>
                <a:cs typeface="Courier New"/>
              </a:rPr>
              <a:t>09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6784153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hello.sh</a:t>
            </a:r>
            <a:r>
              <a:rPr lang="en-US" sz="3800" spc="-71" baseline="6944" dirty="0">
                <a:solidFill>
                  <a:srgbClr val="FF0000"/>
                </a:solidFill>
                <a:latin typeface="Lucida Sans Unicode"/>
                <a:cs typeface="Lucida Sans Unicode"/>
              </a:rPr>
              <a:t> and </a:t>
            </a: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hello_world.txt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02128669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7059940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177" dirty="0"/>
              <a:t>Arithmetic</a:t>
            </a:r>
            <a:r>
              <a:rPr spc="-59" dirty="0"/>
              <a:t> </a:t>
            </a:r>
            <a:r>
              <a:rPr spc="-307" dirty="0"/>
              <a:t>Expansion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6463" y="1376060"/>
            <a:ext cx="9980308" cy="4162142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sz="2400" spc="-12" dirty="0">
                <a:cs typeface="Georgia"/>
              </a:rPr>
              <a:t>Arithmetic </a:t>
            </a:r>
            <a:r>
              <a:rPr sz="2400" spc="-71" dirty="0">
                <a:cs typeface="Georgia"/>
              </a:rPr>
              <a:t>expansion provides </a:t>
            </a:r>
            <a:r>
              <a:rPr sz="2400" spc="-24" dirty="0">
                <a:cs typeface="Georgia"/>
              </a:rPr>
              <a:t>a </a:t>
            </a:r>
            <a:r>
              <a:rPr sz="2400" spc="-106" dirty="0">
                <a:cs typeface="Georgia"/>
              </a:rPr>
              <a:t>mechanism </a:t>
            </a:r>
            <a:r>
              <a:rPr sz="2400" spc="-83" dirty="0">
                <a:cs typeface="Georgia"/>
              </a:rPr>
              <a:t>for </a:t>
            </a:r>
            <a:r>
              <a:rPr sz="2400" spc="-47" dirty="0">
                <a:cs typeface="Georgia"/>
              </a:rPr>
              <a:t>evaluating </a:t>
            </a:r>
            <a:r>
              <a:rPr sz="2400" spc="-71" dirty="0">
                <a:cs typeface="Georgia"/>
              </a:rPr>
              <a:t>an  </a:t>
            </a:r>
            <a:r>
              <a:rPr sz="2400" spc="-35" dirty="0">
                <a:cs typeface="Georgia"/>
              </a:rPr>
              <a:t>arithmetic </a:t>
            </a:r>
            <a:r>
              <a:rPr sz="2400" spc="-83" dirty="0" smtClean="0">
                <a:cs typeface="Georgia"/>
              </a:rPr>
              <a:t>expression </a:t>
            </a:r>
            <a:r>
              <a:rPr sz="2400" spc="-71" dirty="0">
                <a:cs typeface="Georgia"/>
              </a:rPr>
              <a:t>and </a:t>
            </a:r>
            <a:r>
              <a:rPr sz="2400" spc="-24" dirty="0">
                <a:cs typeface="Georgia"/>
              </a:rPr>
              <a:t>substituting its</a:t>
            </a:r>
            <a:r>
              <a:rPr sz="2400" spc="201" dirty="0">
                <a:cs typeface="Georgia"/>
              </a:rPr>
              <a:t> </a:t>
            </a:r>
            <a:r>
              <a:rPr sz="2400" spc="-47" dirty="0" smtClean="0">
                <a:cs typeface="Georgia"/>
              </a:rPr>
              <a:t>value</a:t>
            </a:r>
            <a:r>
              <a:rPr sz="2400" spc="83" dirty="0" smtClean="0">
                <a:cs typeface="Georgia"/>
              </a:rPr>
              <a:t> </a:t>
            </a:r>
            <a:r>
              <a:rPr lang="en-US" sz="2400" spc="83" dirty="0" smtClean="0">
                <a:cs typeface="Georgia"/>
              </a:rPr>
              <a:t>by </a:t>
            </a:r>
            <a:r>
              <a:rPr sz="2400" spc="-83" dirty="0" smtClean="0">
                <a:cs typeface="Georgia"/>
              </a:rPr>
              <a:t>enclosing </a:t>
            </a:r>
            <a:r>
              <a:rPr sz="2400" spc="-35" dirty="0">
                <a:cs typeface="Georgia"/>
              </a:rPr>
              <a:t>the </a:t>
            </a:r>
            <a:r>
              <a:rPr sz="2400" spc="-94" dirty="0">
                <a:cs typeface="Georgia"/>
              </a:rPr>
              <a:t>command </a:t>
            </a:r>
            <a:r>
              <a:rPr sz="2400" spc="-24" dirty="0" smtClean="0">
                <a:cs typeface="Georgia"/>
              </a:rPr>
              <a:t>with</a:t>
            </a:r>
            <a:r>
              <a:rPr lang="en-US" sz="2400" spc="-24" dirty="0" smtClean="0">
                <a:cs typeface="Georgia"/>
              </a:rPr>
              <a:t>:</a:t>
            </a:r>
            <a:br>
              <a:rPr lang="en-US" sz="2400" spc="-24" dirty="0" smtClean="0">
                <a:cs typeface="Georgia"/>
              </a:rPr>
            </a:br>
            <a:r>
              <a:rPr sz="2400" spc="-212" dirty="0" smtClean="0">
                <a:cs typeface="Courier New"/>
              </a:rPr>
              <a:t>$</a:t>
            </a:r>
            <a:r>
              <a:rPr lang="en-US" sz="2400" spc="-212" dirty="0" smtClean="0">
                <a:cs typeface="Courier New"/>
              </a:rPr>
              <a:t>(( )) </a:t>
            </a:r>
            <a:r>
              <a:rPr lang="en-US" sz="2400" dirty="0">
                <a:cs typeface="Courier New"/>
              </a:rPr>
              <a:t/>
            </a:r>
            <a:br>
              <a:rPr lang="en-US" sz="2400" dirty="0">
                <a:cs typeface="Courier New"/>
              </a:rPr>
            </a:b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 err="1" smtClean="0">
                <a:solidFill>
                  <a:srgbClr val="19167C"/>
                </a:solidFill>
                <a:latin typeface="Courier New"/>
                <a:cs typeface="Courier New"/>
              </a:rPr>
              <a:t>sqr_two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 smtClean="0">
                <a:solidFill>
                  <a:srgbClr val="007F00"/>
                </a:solidFill>
                <a:latin typeface="Courier New"/>
                <a:cs typeface="Courier New"/>
              </a:rPr>
              <a:t>$((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2 * 2</a:t>
            </a:r>
            <a:r>
              <a:rPr sz="2600" spc="-236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))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sqr_two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sz="2600" spc="-224" dirty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4</a:t>
            </a:r>
            <a:endParaRPr sz="2600" dirty="0">
              <a:latin typeface="Courier New"/>
              <a:cs typeface="Courier New"/>
            </a:endParaRPr>
          </a:p>
          <a:p>
            <a:pPr marL="29976" marR="250298">
              <a:lnSpc>
                <a:spcPct val="102699"/>
              </a:lnSpc>
              <a:spcBef>
                <a:spcPts val="1404"/>
              </a:spcBef>
            </a:pPr>
            <a:r>
              <a:rPr sz="2400" spc="-35" dirty="0">
                <a:cs typeface="Georgia"/>
              </a:rPr>
              <a:t>Note</a:t>
            </a:r>
            <a:r>
              <a:rPr lang="en-US" sz="2400" spc="-35" dirty="0">
                <a:cs typeface="Georgia"/>
              </a:rPr>
              <a:t> that </a:t>
            </a:r>
            <a:r>
              <a:rPr sz="2400" spc="-24" dirty="0">
                <a:cs typeface="Georgia"/>
              </a:rPr>
              <a:t>Bash </a:t>
            </a:r>
            <a:r>
              <a:rPr sz="2400" spc="-47" dirty="0">
                <a:cs typeface="Georgia"/>
              </a:rPr>
              <a:t>only </a:t>
            </a:r>
            <a:r>
              <a:rPr sz="2400" spc="-94" dirty="0">
                <a:cs typeface="Georgia"/>
              </a:rPr>
              <a:t>does </a:t>
            </a:r>
            <a:r>
              <a:rPr lang="en-US" sz="2400" spc="-24" dirty="0">
                <a:cs typeface="Georgia"/>
              </a:rPr>
              <a:t>integer math by default, however it is easy to do floating point math with </a:t>
            </a:r>
            <a:r>
              <a:rPr lang="en-US" sz="2400" spc="-24" dirty="0" smtClean="0">
                <a:cs typeface="Georgia"/>
              </a:rPr>
              <a:t>the Bash calculator tool, ‘</a:t>
            </a:r>
            <a:r>
              <a:rPr lang="en-US" sz="2400" spc="-24" dirty="0" err="1" smtClean="0">
                <a:cs typeface="Georgia"/>
              </a:rPr>
              <a:t>bc</a:t>
            </a:r>
            <a:r>
              <a:rPr lang="en-US" sz="2400" spc="-24" dirty="0" smtClean="0">
                <a:cs typeface="Georgia"/>
              </a:rPr>
              <a:t>’….</a:t>
            </a:r>
            <a:endParaRPr lang="en-US" sz="2600" spc="-24" dirty="0">
              <a:latin typeface="Georgia"/>
              <a:cs typeface="Georgia"/>
            </a:endParaRPr>
          </a:p>
          <a:p>
            <a:pPr marL="29976">
              <a:spcBef>
                <a:spcPts val="83"/>
              </a:spcBef>
            </a:pP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lang="en-US"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lang="en-US"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lang="en-US"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“5.6/9.4” | </a:t>
            </a:r>
            <a:r>
              <a:rPr lang="en-US" sz="2600" b="1" spc="-212" dirty="0" err="1">
                <a:solidFill>
                  <a:srgbClr val="BA6687"/>
                </a:solidFill>
                <a:latin typeface="Courier New"/>
                <a:cs typeface="Courier New"/>
              </a:rPr>
              <a:t>bc</a:t>
            </a:r>
            <a:r>
              <a:rPr lang="en-US"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 -l</a:t>
            </a:r>
            <a:endParaRPr lang="en-US"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lang="en-US" sz="2600" spc="-224" dirty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lang="en-US" sz="2600" spc="-212" dirty="0">
                <a:latin typeface="Courier New"/>
                <a:cs typeface="Courier New"/>
              </a:rPr>
              <a:t>.59574468085106382978</a:t>
            </a:r>
            <a:endParaRPr lang="en-US"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3593779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243597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Tests</a:t>
            </a:r>
            <a:r>
              <a:rPr spc="-177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882650"/>
            <a:ext cx="10010539" cy="4965099"/>
          </a:xfrm>
          <a:prstGeom prst="rect">
            <a:avLst/>
          </a:prstGeom>
        </p:spPr>
        <p:txBody>
          <a:bodyPr vert="horz" wrap="square" lIns="0" tIns="172361" rIns="0" bIns="0" rtlCol="0">
            <a:spAutoFit/>
          </a:bodyPr>
          <a:lstStyle/>
          <a:p>
            <a:pPr marL="29976">
              <a:spcBef>
                <a:spcPts val="1357"/>
              </a:spcBef>
            </a:pPr>
            <a:r>
              <a:rPr sz="2600" spc="-47" dirty="0">
                <a:cs typeface="Georgia"/>
              </a:rPr>
              <a:t>Conditions </a:t>
            </a:r>
            <a:r>
              <a:rPr sz="2600" spc="-71" dirty="0">
                <a:cs typeface="Georgia"/>
              </a:rPr>
              <a:t>are </a:t>
            </a:r>
            <a:r>
              <a:rPr sz="2600" spc="-47" dirty="0">
                <a:cs typeface="Georgia"/>
              </a:rPr>
              <a:t>evaluated </a:t>
            </a:r>
            <a:r>
              <a:rPr sz="2600" spc="-83" dirty="0">
                <a:cs typeface="Georgia"/>
              </a:rPr>
              <a:t>between </a:t>
            </a:r>
            <a:r>
              <a:rPr sz="2600" spc="-212" dirty="0">
                <a:cs typeface="Courier New"/>
              </a:rPr>
              <a:t>[ ] </a:t>
            </a:r>
            <a:r>
              <a:rPr sz="2600" spc="-94" dirty="0">
                <a:cs typeface="Georgia"/>
              </a:rPr>
              <a:t>or </a:t>
            </a:r>
            <a:r>
              <a:rPr sz="2600" spc="-35" dirty="0">
                <a:cs typeface="Georgia"/>
              </a:rPr>
              <a:t>after the </a:t>
            </a:r>
            <a:r>
              <a:rPr sz="2600" spc="-212" dirty="0">
                <a:latin typeface="Courier New"/>
                <a:cs typeface="Courier New"/>
              </a:rPr>
              <a:t>test</a:t>
            </a:r>
            <a:r>
              <a:rPr sz="2600" spc="-720" dirty="0">
                <a:latin typeface="Courier New"/>
                <a:cs typeface="Courier New"/>
              </a:rPr>
              <a:t> </a:t>
            </a:r>
            <a:r>
              <a:rPr sz="2400" spc="-71" dirty="0">
                <a:cs typeface="Georgia"/>
              </a:rPr>
              <a:t>word.</a:t>
            </a:r>
            <a:endParaRPr sz="2400" dirty="0">
              <a:cs typeface="Georgia"/>
            </a:endParaRPr>
          </a:p>
          <a:p>
            <a:pPr marL="334230">
              <a:spcBef>
                <a:spcPts val="1121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24" dirty="0">
                <a:cs typeface="Georgia"/>
              </a:rPr>
              <a:t>File</a:t>
            </a:r>
            <a:r>
              <a:rPr sz="2400" spc="-165" dirty="0">
                <a:cs typeface="Georgia"/>
              </a:rPr>
              <a:t> </a:t>
            </a:r>
            <a:r>
              <a:rPr sz="2400" spc="-83" dirty="0">
                <a:cs typeface="Georgia"/>
              </a:rPr>
              <a:t>comparisons</a:t>
            </a:r>
            <a:endParaRPr sz="2400" dirty="0">
              <a:cs typeface="Georgia"/>
            </a:endParaRPr>
          </a:p>
          <a:p>
            <a:pPr marL="1013180">
              <a:lnSpc>
                <a:spcPts val="2832"/>
              </a:lnSpc>
              <a:spcBef>
                <a:spcPts val="401"/>
              </a:spcBef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406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12" dirty="0">
                <a:latin typeface="Georgia"/>
                <a:cs typeface="Georgia"/>
              </a:rPr>
              <a:t>Exists	</a:t>
            </a:r>
            <a:r>
              <a:rPr sz="2400" spc="-189" dirty="0">
                <a:latin typeface="Courier New"/>
                <a:cs typeface="Courier New"/>
              </a:rPr>
              <a:t>[ -f file</a:t>
            </a:r>
            <a:r>
              <a:rPr sz="2400" spc="-378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71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12" dirty="0">
                <a:latin typeface="Georgia"/>
                <a:cs typeface="Georgia"/>
              </a:rPr>
              <a:t>Executable	</a:t>
            </a:r>
            <a:r>
              <a:rPr sz="2400" spc="-189" dirty="0">
                <a:latin typeface="Courier New"/>
                <a:cs typeface="Courier New"/>
              </a:rPr>
              <a:t>[ -x file</a:t>
            </a:r>
            <a:r>
              <a:rPr sz="2400" spc="-378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 </a:t>
            </a:r>
            <a:r>
              <a:rPr sz="2400" spc="-83" dirty="0">
                <a:latin typeface="Georgia"/>
                <a:cs typeface="Georgia"/>
              </a:rPr>
              <a:t>Newer  </a:t>
            </a:r>
            <a:r>
              <a:rPr sz="2400" spc="-24" dirty="0">
                <a:latin typeface="Georgia"/>
                <a:cs typeface="Georgia"/>
              </a:rPr>
              <a:t>than    </a:t>
            </a:r>
            <a:r>
              <a:rPr sz="2400" spc="-189" dirty="0">
                <a:latin typeface="Courier New"/>
                <a:cs typeface="Courier New"/>
              </a:rPr>
              <a:t>[ file1 -nt file2</a:t>
            </a:r>
            <a:r>
              <a:rPr sz="2400" spc="-269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32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406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35" dirty="0">
                <a:latin typeface="Georgia"/>
                <a:cs typeface="Georgia"/>
              </a:rPr>
              <a:t>Older</a:t>
            </a:r>
            <a:r>
              <a:rPr sz="2400" spc="212" dirty="0">
                <a:latin typeface="Georgia"/>
                <a:cs typeface="Georgia"/>
              </a:rPr>
              <a:t> </a:t>
            </a:r>
            <a:r>
              <a:rPr sz="2400" spc="-24" dirty="0">
                <a:latin typeface="Georgia"/>
                <a:cs typeface="Georgia"/>
              </a:rPr>
              <a:t>than	</a:t>
            </a:r>
            <a:r>
              <a:rPr sz="2400" spc="-189" dirty="0">
                <a:latin typeface="Courier New"/>
                <a:cs typeface="Courier New"/>
              </a:rPr>
              <a:t>[ file1 -ot file2</a:t>
            </a:r>
            <a:r>
              <a:rPr sz="2400" spc="-330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334230">
              <a:spcBef>
                <a:spcPts val="932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71" dirty="0">
                <a:cs typeface="Georgia"/>
              </a:rPr>
              <a:t>Integer</a:t>
            </a:r>
            <a:r>
              <a:rPr sz="2400" spc="-165" dirty="0">
                <a:cs typeface="Georgia"/>
              </a:rPr>
              <a:t> </a:t>
            </a:r>
            <a:r>
              <a:rPr sz="2400" spc="-83" dirty="0">
                <a:cs typeface="Georgia"/>
              </a:rPr>
              <a:t>comparisons</a:t>
            </a:r>
            <a:endParaRPr sz="2400" dirty="0">
              <a:cs typeface="Georgia"/>
            </a:endParaRPr>
          </a:p>
          <a:p>
            <a:pPr marL="1013180">
              <a:lnSpc>
                <a:spcPts val="2832"/>
              </a:lnSpc>
              <a:spcBef>
                <a:spcPts val="413"/>
              </a:spcBef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71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24" dirty="0">
                <a:latin typeface="Georgia"/>
                <a:cs typeface="Georgia"/>
              </a:rPr>
              <a:t>Equal	</a:t>
            </a:r>
            <a:r>
              <a:rPr sz="2400" spc="-189" dirty="0">
                <a:latin typeface="Courier New"/>
                <a:cs typeface="Courier New"/>
              </a:rPr>
              <a:t>[ num1 -eq num2</a:t>
            </a:r>
            <a:r>
              <a:rPr sz="2400" spc="-342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8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24" dirty="0">
                <a:latin typeface="Georgia"/>
                <a:cs typeface="Georgia"/>
              </a:rPr>
              <a:t>Not</a:t>
            </a:r>
            <a:r>
              <a:rPr sz="2400" spc="201" dirty="0">
                <a:latin typeface="Georgia"/>
                <a:cs typeface="Georgia"/>
              </a:rPr>
              <a:t> </a:t>
            </a:r>
            <a:r>
              <a:rPr sz="2400" spc="-24" dirty="0">
                <a:latin typeface="Georgia"/>
                <a:cs typeface="Georgia"/>
              </a:rPr>
              <a:t>Equal	</a:t>
            </a:r>
            <a:r>
              <a:rPr sz="2400" spc="-189" dirty="0">
                <a:latin typeface="Courier New"/>
                <a:cs typeface="Courier New"/>
              </a:rPr>
              <a:t>[ num1 -ne num2</a:t>
            </a:r>
            <a:r>
              <a:rPr sz="2400" spc="-342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406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71" dirty="0">
                <a:latin typeface="Georgia"/>
                <a:cs typeface="Georgia"/>
              </a:rPr>
              <a:t>Less</a:t>
            </a:r>
            <a:r>
              <a:rPr sz="2400" spc="212" dirty="0">
                <a:latin typeface="Georgia"/>
                <a:cs typeface="Georgia"/>
              </a:rPr>
              <a:t> </a:t>
            </a:r>
            <a:r>
              <a:rPr sz="2400" spc="-24" dirty="0">
                <a:latin typeface="Georgia"/>
                <a:cs typeface="Georgia"/>
              </a:rPr>
              <a:t>than	</a:t>
            </a:r>
            <a:r>
              <a:rPr sz="2400" spc="-189" dirty="0">
                <a:latin typeface="Courier New"/>
                <a:cs typeface="Courier New"/>
              </a:rPr>
              <a:t>[ num1 -lt num2</a:t>
            </a:r>
            <a:r>
              <a:rPr sz="2400" spc="-342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 </a:t>
            </a:r>
            <a:r>
              <a:rPr sz="2400" spc="-71" dirty="0">
                <a:latin typeface="Georgia"/>
                <a:cs typeface="Georgia"/>
              </a:rPr>
              <a:t>Less  </a:t>
            </a:r>
            <a:r>
              <a:rPr sz="2400" spc="-83" dirty="0">
                <a:latin typeface="Georgia"/>
                <a:cs typeface="Georgia"/>
              </a:rPr>
              <a:t>or  </a:t>
            </a:r>
            <a:r>
              <a:rPr sz="2400" spc="-59" dirty="0">
                <a:latin typeface="Georgia"/>
                <a:cs typeface="Georgia"/>
              </a:rPr>
              <a:t>equal  </a:t>
            </a:r>
            <a:r>
              <a:rPr sz="2400" spc="-189" dirty="0">
                <a:latin typeface="Courier New"/>
                <a:cs typeface="Courier New"/>
              </a:rPr>
              <a:t>[ num1 -le num2</a:t>
            </a:r>
            <a:r>
              <a:rPr sz="2400" spc="-838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32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 </a:t>
            </a:r>
            <a:r>
              <a:rPr sz="2400" spc="-12" dirty="0">
                <a:latin typeface="Georgia"/>
                <a:cs typeface="Georgia"/>
              </a:rPr>
              <a:t>Greater  </a:t>
            </a:r>
            <a:r>
              <a:rPr sz="2400" spc="-24" dirty="0">
                <a:latin typeface="Georgia"/>
                <a:cs typeface="Georgia"/>
              </a:rPr>
              <a:t>than  </a:t>
            </a:r>
            <a:r>
              <a:rPr sz="2400" spc="-189" dirty="0">
                <a:latin typeface="Courier New"/>
                <a:cs typeface="Courier New"/>
              </a:rPr>
              <a:t>[ num1 -ge num2</a:t>
            </a:r>
            <a:r>
              <a:rPr sz="2400" spc="-779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99759527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48038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Tests</a:t>
            </a:r>
            <a:r>
              <a:rPr spc="-177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48436" y="852908"/>
            <a:ext cx="9212537" cy="3187114"/>
          </a:xfrm>
          <a:prstGeom prst="rect">
            <a:avLst/>
          </a:prstGeom>
        </p:spPr>
        <p:txBody>
          <a:bodyPr vert="horz" wrap="square" lIns="0" tIns="85431" rIns="0" bIns="0" rtlCol="0">
            <a:spAutoFit/>
          </a:bodyPr>
          <a:lstStyle/>
          <a:p>
            <a:pPr marL="944376" lvl="2">
              <a:spcBef>
                <a:spcPts val="673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35" dirty="0">
                <a:latin typeface="Georgia"/>
                <a:cs typeface="Georgia"/>
              </a:rPr>
              <a:t>String</a:t>
            </a:r>
            <a:r>
              <a:rPr sz="2600" spc="-165" dirty="0">
                <a:latin typeface="Georgia"/>
                <a:cs typeface="Georgia"/>
              </a:rPr>
              <a:t> </a:t>
            </a:r>
            <a:r>
              <a:rPr sz="2600" spc="-83" dirty="0" smtClean="0">
                <a:latin typeface="Georgia"/>
                <a:cs typeface="Georgia"/>
              </a:rPr>
              <a:t>comparisons</a:t>
            </a:r>
            <a:endParaRPr lang="en-US" sz="2600" spc="-83" dirty="0" smtClean="0">
              <a:latin typeface="Georgia"/>
              <a:cs typeface="Georgia"/>
            </a:endParaRPr>
          </a:p>
          <a:p>
            <a:pPr marL="1401576" lvl="3">
              <a:spcBef>
                <a:spcPts val="673"/>
              </a:spcBef>
            </a:pPr>
            <a:r>
              <a:rPr sz="21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71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24" dirty="0">
                <a:cs typeface="Georgia"/>
              </a:rPr>
              <a:t>Equal</a:t>
            </a:r>
            <a:r>
              <a:rPr sz="2400" spc="-24" dirty="0">
                <a:latin typeface="Georgia"/>
                <a:cs typeface="Georgia"/>
              </a:rPr>
              <a:t>	</a:t>
            </a:r>
            <a:r>
              <a:rPr lang="en-US" sz="2400" spc="-24" dirty="0" smtClean="0">
                <a:latin typeface="Georgia"/>
                <a:cs typeface="Georgia"/>
              </a:rPr>
              <a:t>          	</a:t>
            </a:r>
            <a:r>
              <a:rPr sz="2400" spc="-189" dirty="0" smtClean="0">
                <a:latin typeface="Courier New"/>
                <a:cs typeface="Courier New"/>
              </a:rPr>
              <a:t>[ </a:t>
            </a:r>
            <a:r>
              <a:rPr sz="2400" spc="-189" dirty="0">
                <a:latin typeface="Courier New"/>
                <a:cs typeface="Courier New"/>
              </a:rPr>
              <a:t>string1 = string2</a:t>
            </a:r>
            <a:r>
              <a:rPr sz="2400" spc="-307" dirty="0">
                <a:latin typeface="Courier New"/>
                <a:cs typeface="Courier New"/>
              </a:rPr>
              <a:t> </a:t>
            </a:r>
            <a:r>
              <a:rPr sz="2400" spc="-189" dirty="0" smtClean="0">
                <a:latin typeface="Courier New"/>
                <a:cs typeface="Courier New"/>
              </a:rPr>
              <a:t>]</a:t>
            </a:r>
            <a:endParaRPr lang="en-US" sz="2400" spc="-189" dirty="0" smtClean="0">
              <a:latin typeface="Courier New"/>
              <a:cs typeface="Courier New"/>
            </a:endParaRPr>
          </a:p>
          <a:p>
            <a:pPr marL="1401576" lvl="3">
              <a:lnSpc>
                <a:spcPts val="2832"/>
              </a:lnSpc>
              <a:spcBef>
                <a:spcPts val="224"/>
              </a:spcBef>
              <a:tabLst>
                <a:tab pos="2150764" algn="l"/>
              </a:tabLst>
            </a:pPr>
            <a:r>
              <a:rPr lang="en-US" sz="24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4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24" dirty="0" smtClean="0">
                <a:cs typeface="Georgia"/>
              </a:rPr>
              <a:t>Not</a:t>
            </a:r>
            <a:r>
              <a:rPr lang="en-US" sz="2400" spc="212" dirty="0" smtClean="0">
                <a:cs typeface="Georgia"/>
              </a:rPr>
              <a:t> </a:t>
            </a:r>
            <a:r>
              <a:rPr lang="en-US" sz="2400" spc="-59" dirty="0" smtClean="0">
                <a:cs typeface="Georgia"/>
              </a:rPr>
              <a:t>equal</a:t>
            </a:r>
            <a:r>
              <a:rPr lang="en-US" sz="2400" spc="-59" dirty="0" smtClean="0">
                <a:latin typeface="Georgia"/>
                <a:cs typeface="Georgia"/>
              </a:rPr>
              <a:t>      	</a:t>
            </a:r>
            <a:r>
              <a:rPr lang="en-US" sz="2400" spc="-189" dirty="0" smtClean="0">
                <a:latin typeface="Courier New"/>
                <a:cs typeface="Courier New"/>
              </a:rPr>
              <a:t>[ </a:t>
            </a:r>
            <a:r>
              <a:rPr lang="en-US" sz="2400" spc="-189" dirty="0">
                <a:latin typeface="Courier New"/>
                <a:cs typeface="Courier New"/>
              </a:rPr>
              <a:t>string1 != string2</a:t>
            </a:r>
            <a:r>
              <a:rPr lang="en-US" sz="2400" spc="-307" dirty="0">
                <a:latin typeface="Courier New"/>
                <a:cs typeface="Courier New"/>
              </a:rPr>
              <a:t> </a:t>
            </a:r>
            <a:r>
              <a:rPr lang="en-US" sz="2400" spc="-189" dirty="0">
                <a:latin typeface="Courier New"/>
                <a:cs typeface="Courier New"/>
              </a:rPr>
              <a:t>]</a:t>
            </a:r>
            <a:endParaRPr lang="en-US" sz="2400" dirty="0">
              <a:latin typeface="Courier New"/>
              <a:cs typeface="Courier New"/>
            </a:endParaRPr>
          </a:p>
          <a:p>
            <a:pPr marL="1401576" lvl="3">
              <a:lnSpc>
                <a:spcPts val="2821"/>
              </a:lnSpc>
              <a:tabLst>
                <a:tab pos="2150764" algn="l"/>
              </a:tabLst>
            </a:pPr>
            <a:r>
              <a:rPr lang="en-US" sz="24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4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35" dirty="0" smtClean="0">
                <a:cs typeface="Georgia"/>
              </a:rPr>
              <a:t>Contains</a:t>
            </a:r>
            <a:r>
              <a:rPr lang="en-US" sz="2400" spc="-35" dirty="0" smtClean="0">
                <a:latin typeface="Georgia"/>
                <a:cs typeface="Georgia"/>
              </a:rPr>
              <a:t>        	</a:t>
            </a:r>
            <a:r>
              <a:rPr lang="en-US" sz="2400" spc="-189" dirty="0" smtClean="0">
                <a:latin typeface="Courier New"/>
                <a:cs typeface="Courier New"/>
              </a:rPr>
              <a:t>[ </a:t>
            </a:r>
            <a:r>
              <a:rPr lang="en-US" sz="2400" spc="-189" dirty="0">
                <a:latin typeface="Courier New"/>
                <a:cs typeface="Courier New"/>
              </a:rPr>
              <a:t>string1 =~ string2</a:t>
            </a:r>
            <a:r>
              <a:rPr lang="en-US" sz="2400" spc="-307" dirty="0">
                <a:latin typeface="Courier New"/>
                <a:cs typeface="Courier New"/>
              </a:rPr>
              <a:t> </a:t>
            </a:r>
            <a:r>
              <a:rPr lang="en-US" sz="2400" spc="-189" dirty="0">
                <a:latin typeface="Courier New"/>
                <a:cs typeface="Courier New"/>
              </a:rPr>
              <a:t>]</a:t>
            </a:r>
            <a:endParaRPr lang="en-US" sz="2400" dirty="0">
              <a:latin typeface="Courier New"/>
              <a:cs typeface="Courier New"/>
            </a:endParaRPr>
          </a:p>
          <a:p>
            <a:pPr marL="1401576" lvl="3">
              <a:lnSpc>
                <a:spcPts val="2821"/>
              </a:lnSpc>
              <a:tabLst>
                <a:tab pos="2150764" algn="l"/>
              </a:tabLst>
            </a:pPr>
            <a:r>
              <a:rPr lang="en-US"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100" spc="38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83" dirty="0">
                <a:cs typeface="Georgia"/>
              </a:rPr>
              <a:t>Non</a:t>
            </a:r>
            <a:r>
              <a:rPr lang="en-US" sz="2400" spc="212" dirty="0">
                <a:cs typeface="Georgia"/>
              </a:rPr>
              <a:t> </a:t>
            </a:r>
            <a:r>
              <a:rPr lang="en-US" sz="2400" spc="-71" dirty="0" smtClean="0">
                <a:cs typeface="Georgia"/>
              </a:rPr>
              <a:t>zero</a:t>
            </a:r>
            <a:r>
              <a:rPr lang="en-US" sz="2400" spc="-71" dirty="0">
                <a:latin typeface="Georgia"/>
                <a:cs typeface="Georgia"/>
              </a:rPr>
              <a:t> </a:t>
            </a:r>
            <a:r>
              <a:rPr lang="en-US" sz="2400" spc="-71" dirty="0" smtClean="0">
                <a:latin typeface="Georgia"/>
                <a:cs typeface="Georgia"/>
              </a:rPr>
              <a:t>       	</a:t>
            </a:r>
            <a:r>
              <a:rPr lang="en-US" sz="2400" spc="-189" dirty="0" smtClean="0">
                <a:latin typeface="Courier New"/>
                <a:cs typeface="Courier New"/>
              </a:rPr>
              <a:t>[ </a:t>
            </a:r>
            <a:r>
              <a:rPr lang="en-US" sz="2400" spc="-189" dirty="0">
                <a:latin typeface="Courier New"/>
                <a:cs typeface="Courier New"/>
              </a:rPr>
              <a:t>-n string1</a:t>
            </a:r>
            <a:r>
              <a:rPr lang="en-US" sz="2400" spc="-236" dirty="0">
                <a:latin typeface="Courier New"/>
                <a:cs typeface="Courier New"/>
              </a:rPr>
              <a:t> </a:t>
            </a:r>
            <a:r>
              <a:rPr lang="en-US" sz="2400" spc="-189" dirty="0" smtClean="0">
                <a:latin typeface="Courier New"/>
                <a:cs typeface="Courier New"/>
              </a:rPr>
              <a:t>]</a:t>
            </a:r>
          </a:p>
          <a:p>
            <a:pPr marL="1401576" lvl="3">
              <a:lnSpc>
                <a:spcPts val="2821"/>
              </a:lnSpc>
              <a:tabLst>
                <a:tab pos="2150764" algn="l"/>
              </a:tabLst>
            </a:pPr>
            <a:r>
              <a:rPr lang="en-US" sz="24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4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189" dirty="0" smtClean="0">
                <a:cs typeface="Courier New"/>
              </a:rPr>
              <a:t>Zero</a:t>
            </a:r>
            <a:r>
              <a:rPr lang="en-US" sz="2400" spc="-189" dirty="0" smtClean="0">
                <a:latin typeface="Courier New"/>
                <a:cs typeface="Courier New"/>
              </a:rPr>
              <a:t>     	[ </a:t>
            </a:r>
            <a:r>
              <a:rPr lang="en-US" sz="2400" spc="-189" dirty="0">
                <a:latin typeface="Courier New"/>
                <a:cs typeface="Courier New"/>
              </a:rPr>
              <a:t>-z string1</a:t>
            </a:r>
            <a:r>
              <a:rPr lang="en-US" sz="2400" spc="-342" dirty="0">
                <a:latin typeface="Courier New"/>
                <a:cs typeface="Courier New"/>
              </a:rPr>
              <a:t> </a:t>
            </a:r>
            <a:r>
              <a:rPr lang="en-US" sz="2400" spc="-189" dirty="0">
                <a:latin typeface="Courier New"/>
                <a:cs typeface="Courier New"/>
              </a:rPr>
              <a:t>]</a:t>
            </a:r>
            <a:endParaRPr lang="en-US" sz="2400" dirty="0">
              <a:latin typeface="Courier New"/>
              <a:cs typeface="Courier New"/>
            </a:endParaRPr>
          </a:p>
          <a:p>
            <a:pPr marL="29976">
              <a:lnSpc>
                <a:spcPts val="2821"/>
              </a:lnSpc>
              <a:tabLst>
                <a:tab pos="2150764" algn="l"/>
              </a:tabLst>
            </a:pPr>
            <a:endParaRPr lang="en-US" sz="2400" dirty="0">
              <a:latin typeface="Courier New"/>
              <a:cs typeface="Courier New"/>
            </a:endParaRPr>
          </a:p>
          <a:p>
            <a:pPr marL="708928">
              <a:spcBef>
                <a:spcPts val="413"/>
              </a:spcBef>
              <a:tabLst>
                <a:tab pos="2831215" algn="l"/>
              </a:tabLst>
            </a:pPr>
            <a:endParaRPr sz="24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49327" y="3469165"/>
            <a:ext cx="4453500" cy="1669370"/>
          </a:xfrm>
          <a:prstGeom prst="rect">
            <a:avLst/>
          </a:prstGeom>
        </p:spPr>
        <p:txBody>
          <a:bodyPr vert="horz" wrap="square" lIns="0" tIns="139385" rIns="0" bIns="0" rtlCol="0">
            <a:spAutoFit/>
          </a:bodyPr>
          <a:lstStyle/>
          <a:p>
            <a:pPr marL="29976">
              <a:spcBef>
                <a:spcPts val="921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59" dirty="0">
                <a:latin typeface="Georgia"/>
                <a:cs typeface="Georgia"/>
              </a:rPr>
              <a:t>Combining</a:t>
            </a:r>
            <a:r>
              <a:rPr sz="2600" spc="236" dirty="0">
                <a:latin typeface="Georgia"/>
                <a:cs typeface="Georgia"/>
              </a:rPr>
              <a:t> </a:t>
            </a:r>
            <a:r>
              <a:rPr sz="2600" spc="-24" dirty="0">
                <a:latin typeface="Georgia"/>
                <a:cs typeface="Georgia"/>
              </a:rPr>
              <a:t>tests</a:t>
            </a:r>
            <a:endParaRPr sz="2600" dirty="0">
              <a:latin typeface="Georgia"/>
              <a:cs typeface="Georgia"/>
            </a:endParaRPr>
          </a:p>
          <a:p>
            <a:pPr marL="708928">
              <a:lnSpc>
                <a:spcPts val="2821"/>
              </a:lnSpc>
              <a:spcBef>
                <a:spcPts val="413"/>
              </a:spcBef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</a:t>
            </a:r>
            <a:r>
              <a:rPr sz="2100" spc="31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dirty="0" smtClean="0">
                <a:latin typeface="Georgia"/>
                <a:cs typeface="Georgia"/>
              </a:rPr>
              <a:t>And</a:t>
            </a:r>
            <a:r>
              <a:rPr lang="en-US" sz="2400" dirty="0" smtClean="0">
                <a:latin typeface="Georgia"/>
                <a:cs typeface="Georgia"/>
              </a:rPr>
              <a:t> 	</a:t>
            </a:r>
            <a:r>
              <a:rPr lang="pt-BR" sz="2400" spc="-189" dirty="0" smtClean="0">
                <a:latin typeface="Courier New"/>
                <a:cs typeface="Courier New"/>
              </a:rPr>
              <a:t>[ </a:t>
            </a:r>
            <a:r>
              <a:rPr lang="pt-BR" sz="2400" spc="-189" dirty="0">
                <a:latin typeface="Courier New"/>
                <a:cs typeface="Courier New"/>
              </a:rPr>
              <a:t>exp1 -a exp2</a:t>
            </a:r>
            <a:r>
              <a:rPr lang="pt-BR" sz="2400" spc="-342" dirty="0">
                <a:latin typeface="Courier New"/>
                <a:cs typeface="Courier New"/>
              </a:rPr>
              <a:t> </a:t>
            </a:r>
            <a:r>
              <a:rPr lang="pt-BR" sz="2400" spc="-189" dirty="0">
                <a:latin typeface="Courier New"/>
                <a:cs typeface="Courier New"/>
              </a:rPr>
              <a:t>] </a:t>
            </a:r>
            <a:endParaRPr sz="2400" dirty="0">
              <a:latin typeface="Georgia"/>
              <a:cs typeface="Georgia"/>
            </a:endParaRPr>
          </a:p>
          <a:p>
            <a:pPr marL="708928">
              <a:lnSpc>
                <a:spcPts val="2821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</a:t>
            </a:r>
            <a:r>
              <a:rPr sz="2100" spc="31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dirty="0" smtClean="0">
                <a:latin typeface="Georgia"/>
                <a:cs typeface="Georgia"/>
              </a:rPr>
              <a:t>Or</a:t>
            </a:r>
            <a:r>
              <a:rPr lang="pt-BR" sz="2400" spc="-189" dirty="0" smtClean="0">
                <a:latin typeface="Courier New"/>
                <a:cs typeface="Courier New"/>
              </a:rPr>
              <a:t>  	[ </a:t>
            </a:r>
            <a:r>
              <a:rPr lang="pt-BR" sz="2400" spc="-189" dirty="0">
                <a:latin typeface="Courier New"/>
                <a:cs typeface="Courier New"/>
              </a:rPr>
              <a:t>exp1 -o exp2</a:t>
            </a:r>
            <a:r>
              <a:rPr lang="pt-BR" sz="2400" spc="-342" dirty="0">
                <a:latin typeface="Courier New"/>
                <a:cs typeface="Courier New"/>
              </a:rPr>
              <a:t> </a:t>
            </a:r>
            <a:r>
              <a:rPr lang="pt-BR" sz="2400" spc="-189" dirty="0">
                <a:latin typeface="Courier New"/>
                <a:cs typeface="Courier New"/>
              </a:rPr>
              <a:t>]</a:t>
            </a:r>
            <a:endParaRPr lang="pt-BR" sz="2400" dirty="0">
              <a:latin typeface="Courier New"/>
              <a:cs typeface="Courier New"/>
            </a:endParaRPr>
          </a:p>
          <a:p>
            <a:pPr marL="708928">
              <a:lnSpc>
                <a:spcPts val="2821"/>
              </a:lnSpc>
            </a:pPr>
            <a:endParaRPr sz="2400" dirty="0">
              <a:latin typeface="Georgia"/>
              <a:cs typeface="Georg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599" y="5481031"/>
            <a:ext cx="8109527" cy="427351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spc="177" dirty="0">
                <a:latin typeface="Georgia"/>
                <a:cs typeface="Georgia"/>
              </a:rPr>
              <a:t>A </a:t>
            </a:r>
            <a:r>
              <a:rPr sz="2600" spc="-47" dirty="0">
                <a:latin typeface="Georgia"/>
                <a:cs typeface="Georgia"/>
              </a:rPr>
              <a:t>full </a:t>
            </a:r>
            <a:r>
              <a:rPr sz="2600" spc="-24" dirty="0">
                <a:latin typeface="Georgia"/>
                <a:cs typeface="Georgia"/>
              </a:rPr>
              <a:t>list </a:t>
            </a:r>
            <a:r>
              <a:rPr sz="2600" spc="-83" dirty="0">
                <a:latin typeface="Georgia"/>
                <a:cs typeface="Georgia"/>
              </a:rPr>
              <a:t>is in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212" dirty="0">
                <a:latin typeface="Courier New"/>
                <a:cs typeface="Courier New"/>
              </a:rPr>
              <a:t>test </a:t>
            </a:r>
            <a:r>
              <a:rPr sz="2600" spc="-83" dirty="0">
                <a:latin typeface="Georgia"/>
                <a:cs typeface="Georgia"/>
              </a:rPr>
              <a:t>manual </a:t>
            </a:r>
            <a:r>
              <a:rPr sz="2600" spc="-59" dirty="0">
                <a:latin typeface="Georgia"/>
                <a:cs typeface="Georgia"/>
              </a:rPr>
              <a:t>page </a:t>
            </a:r>
            <a:r>
              <a:rPr sz="2600" spc="-153" dirty="0">
                <a:latin typeface="Georgia"/>
                <a:cs typeface="Georgia"/>
              </a:rPr>
              <a:t>(</a:t>
            </a:r>
            <a:r>
              <a:rPr sz="2600" spc="-153" dirty="0">
                <a:latin typeface="Courier New"/>
                <a:cs typeface="Courier New"/>
              </a:rPr>
              <a:t>man</a:t>
            </a:r>
            <a:r>
              <a:rPr sz="2600" spc="-295" dirty="0">
                <a:latin typeface="Courier New"/>
                <a:cs typeface="Courier New"/>
              </a:rPr>
              <a:t> </a:t>
            </a:r>
            <a:r>
              <a:rPr sz="2600" spc="-142" dirty="0">
                <a:latin typeface="Courier New"/>
                <a:cs typeface="Courier New"/>
              </a:rPr>
              <a:t>test</a:t>
            </a:r>
            <a:r>
              <a:rPr sz="2600" spc="-142" dirty="0">
                <a:latin typeface="Georgia"/>
                <a:cs typeface="Georgia"/>
              </a:rPr>
              <a:t>).</a:t>
            </a:r>
            <a:endParaRPr sz="26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82428769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57027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83" dirty="0"/>
              <a:t>Decisions</a:t>
            </a:r>
            <a:r>
              <a:rPr spc="-177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98" y="842634"/>
            <a:ext cx="7761904" cy="4877594"/>
          </a:xfrm>
          <a:prstGeom prst="rect">
            <a:avLst/>
          </a:prstGeom>
        </p:spPr>
        <p:txBody>
          <a:bodyPr vert="horz" wrap="square" lIns="0" tIns="220322" rIns="0" bIns="0" rtlCol="0">
            <a:spAutoFit/>
          </a:bodyPr>
          <a:lstStyle/>
          <a:p>
            <a:pPr marL="29976">
              <a:spcBef>
                <a:spcPts val="1735"/>
              </a:spcBef>
            </a:pPr>
            <a:r>
              <a:rPr sz="2400" dirty="0">
                <a:cs typeface="Georgia"/>
              </a:rPr>
              <a:t>The</a:t>
            </a:r>
            <a:r>
              <a:rPr sz="2600" dirty="0">
                <a:latin typeface="Georgia"/>
                <a:cs typeface="Georgia"/>
              </a:rPr>
              <a:t> </a:t>
            </a:r>
            <a:r>
              <a:rPr sz="2400" spc="-212" dirty="0">
                <a:latin typeface="Courier New"/>
                <a:cs typeface="Courier New"/>
              </a:rPr>
              <a:t>if </a:t>
            </a:r>
            <a:r>
              <a:rPr sz="2400" spc="-94" dirty="0">
                <a:cs typeface="Georgia"/>
              </a:rPr>
              <a:t>command </a:t>
            </a:r>
            <a:r>
              <a:rPr sz="2400" spc="-59" dirty="0">
                <a:cs typeface="Georgia"/>
              </a:rPr>
              <a:t>executes </a:t>
            </a:r>
            <a:r>
              <a:rPr sz="2400" spc="-24" dirty="0">
                <a:cs typeface="Georgia"/>
              </a:rPr>
              <a:t>a</a:t>
            </a:r>
            <a:r>
              <a:rPr sz="2400" dirty="0">
                <a:cs typeface="Georgia"/>
              </a:rPr>
              <a:t> </a:t>
            </a:r>
            <a:r>
              <a:rPr sz="2400" spc="-59" dirty="0">
                <a:cs typeface="Georgia"/>
              </a:rPr>
              <a:t>compound-list.</a:t>
            </a:r>
            <a:endParaRPr sz="2400" dirty="0">
              <a:cs typeface="Georgia"/>
            </a:endParaRPr>
          </a:p>
          <a:p>
            <a:pPr marR="602514" algn="ctr">
              <a:spcBef>
                <a:spcPts val="1487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47" dirty="0">
                <a:cs typeface="Georgia"/>
              </a:rPr>
              <a:t>Consisting </a:t>
            </a:r>
            <a:r>
              <a:rPr sz="2400" spc="-94" dirty="0">
                <a:cs typeface="Georgia"/>
              </a:rPr>
              <a:t>of </a:t>
            </a:r>
            <a:r>
              <a:rPr sz="2400" spc="-142" dirty="0">
                <a:latin typeface="Courier" pitchFamily="49" charset="0"/>
                <a:cs typeface="Courier New"/>
              </a:rPr>
              <a:t>if</a:t>
            </a:r>
            <a:r>
              <a:rPr sz="2400" spc="-142" dirty="0">
                <a:latin typeface="Courier" pitchFamily="49" charset="0"/>
                <a:cs typeface="Georgia"/>
              </a:rPr>
              <a:t>, </a:t>
            </a:r>
            <a:r>
              <a:rPr sz="2400" spc="-165" dirty="0">
                <a:latin typeface="Courier" pitchFamily="49" charset="0"/>
                <a:cs typeface="Courier New"/>
              </a:rPr>
              <a:t>elif</a:t>
            </a:r>
            <a:r>
              <a:rPr sz="2400" spc="-165" dirty="0">
                <a:latin typeface="Courier" pitchFamily="49" charset="0"/>
                <a:cs typeface="Georgia"/>
              </a:rPr>
              <a:t>, </a:t>
            </a:r>
            <a:r>
              <a:rPr sz="2400" spc="-212" dirty="0">
                <a:latin typeface="Courier" pitchFamily="49" charset="0"/>
                <a:cs typeface="Courier New"/>
              </a:rPr>
              <a:t>else </a:t>
            </a:r>
            <a:r>
              <a:rPr sz="2600" spc="-71" dirty="0">
                <a:latin typeface="Georgia"/>
                <a:cs typeface="Georgia"/>
              </a:rPr>
              <a:t>and</a:t>
            </a:r>
            <a:r>
              <a:rPr sz="2600" spc="-83" dirty="0">
                <a:latin typeface="Georgia"/>
                <a:cs typeface="Georgia"/>
              </a:rPr>
              <a:t> </a:t>
            </a:r>
            <a:r>
              <a:rPr sz="2400" spc="-142" dirty="0">
                <a:latin typeface="Courier" pitchFamily="49" charset="0"/>
                <a:cs typeface="Courier New"/>
              </a:rPr>
              <a:t>fi</a:t>
            </a:r>
            <a:r>
              <a:rPr sz="2400" spc="-142" dirty="0">
                <a:latin typeface="Courier" pitchFamily="49" charset="0"/>
                <a:cs typeface="Georgia"/>
              </a:rPr>
              <a:t>.</a:t>
            </a:r>
            <a:endParaRPr sz="2400" dirty="0">
              <a:latin typeface="Courier" pitchFamily="49" charset="0"/>
              <a:cs typeface="Georgia"/>
            </a:endParaRPr>
          </a:p>
          <a:p>
            <a:pPr marL="29976">
              <a:spcBef>
                <a:spcPts val="290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$(</a:t>
            </a:r>
            <a:r>
              <a:rPr sz="2600" spc="-212" dirty="0">
                <a:latin typeface="Courier New"/>
                <a:cs typeface="Courier New"/>
              </a:rPr>
              <a:t>date</a:t>
            </a:r>
            <a:r>
              <a:rPr sz="2600" spc="-224" dirty="0"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+%M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if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600" spc="-212" dirty="0">
                <a:latin typeface="Courier New"/>
                <a:cs typeface="Courier New"/>
              </a:rPr>
              <a:t>-gt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30 ] </a:t>
            </a:r>
            <a:r>
              <a:rPr sz="2600" spc="-212" dirty="0">
                <a:latin typeface="Courier New"/>
                <a:cs typeface="Courier New"/>
              </a:rPr>
              <a:t>;</a:t>
            </a:r>
            <a:r>
              <a:rPr sz="2600" spc="-260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then</a:t>
            </a:r>
            <a:endParaRPr sz="2600" dirty="0">
              <a:latin typeface="Courier New"/>
              <a:cs typeface="Courier New"/>
            </a:endParaRPr>
          </a:p>
          <a:p>
            <a:pPr marL="1402868">
              <a:spcBef>
                <a:spcPts val="83"/>
              </a:spcBef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"last half of the</a:t>
            </a:r>
            <a:r>
              <a:rPr sz="2600" spc="-269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hour"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elif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600" spc="-212" dirty="0">
                <a:latin typeface="Courier New"/>
                <a:cs typeface="Courier New"/>
              </a:rPr>
              <a:t>-lt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15 ] </a:t>
            </a:r>
            <a:r>
              <a:rPr sz="2600" spc="-212" dirty="0">
                <a:latin typeface="Courier New"/>
                <a:cs typeface="Courier New"/>
              </a:rPr>
              <a:t>;</a:t>
            </a:r>
            <a:r>
              <a:rPr sz="2600" spc="-260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then</a:t>
            </a:r>
            <a:endParaRPr sz="2600" dirty="0">
              <a:latin typeface="Courier New"/>
              <a:cs typeface="Courier New"/>
            </a:endParaRPr>
          </a:p>
          <a:p>
            <a:pPr marL="1402868">
              <a:spcBef>
                <a:spcPts val="83"/>
              </a:spcBef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"first quarter of the</a:t>
            </a:r>
            <a:r>
              <a:rPr sz="2600" spc="-283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hour"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else</a:t>
            </a:r>
            <a:endParaRPr sz="2600" dirty="0">
              <a:latin typeface="Courier New"/>
              <a:cs typeface="Courier New"/>
            </a:endParaRPr>
          </a:p>
          <a:p>
            <a:pPr marL="1402868">
              <a:spcBef>
                <a:spcPts val="83"/>
              </a:spcBef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"we're at</a:t>
            </a:r>
            <a:r>
              <a:rPr sz="2600" spc="-248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fi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5379676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test_for_file.sh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86255671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805382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83" dirty="0"/>
              <a:t>Decisions</a:t>
            </a:r>
            <a:r>
              <a:rPr spc="-177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98" y="752789"/>
            <a:ext cx="8158228" cy="4463147"/>
          </a:xfrm>
          <a:prstGeom prst="rect">
            <a:avLst/>
          </a:prstGeom>
        </p:spPr>
        <p:txBody>
          <a:bodyPr vert="horz" wrap="square" lIns="0" tIns="218823" rIns="0" bIns="0" rtlCol="0">
            <a:spAutoFit/>
          </a:bodyPr>
          <a:lstStyle/>
          <a:p>
            <a:pPr marL="29976">
              <a:spcBef>
                <a:spcPts val="1723"/>
              </a:spcBef>
            </a:pPr>
            <a:r>
              <a:rPr sz="2600" dirty="0">
                <a:latin typeface="Georgia"/>
                <a:cs typeface="Georgia"/>
              </a:rPr>
              <a:t>The </a:t>
            </a:r>
            <a:r>
              <a:rPr sz="2600" spc="-212" dirty="0">
                <a:latin typeface="Courier New"/>
                <a:cs typeface="Courier New"/>
              </a:rPr>
              <a:t>case </a:t>
            </a:r>
            <a:r>
              <a:rPr sz="2600" spc="-94" dirty="0">
                <a:latin typeface="Georgia"/>
                <a:cs typeface="Georgia"/>
              </a:rPr>
              <a:t>command </a:t>
            </a:r>
            <a:r>
              <a:rPr sz="2600" spc="-59" dirty="0">
                <a:latin typeface="Georgia"/>
                <a:cs typeface="Georgia"/>
              </a:rPr>
              <a:t>executes </a:t>
            </a:r>
            <a:r>
              <a:rPr sz="2600" spc="-24" dirty="0">
                <a:latin typeface="Georgia"/>
                <a:cs typeface="Georgia"/>
              </a:rPr>
              <a:t>a </a:t>
            </a:r>
            <a:r>
              <a:rPr sz="2600" spc="-71" dirty="0">
                <a:latin typeface="Georgia"/>
                <a:cs typeface="Georgia"/>
              </a:rPr>
              <a:t>compound-list</a:t>
            </a:r>
            <a:r>
              <a:rPr sz="2600" spc="-224" dirty="0">
                <a:latin typeface="Georgia"/>
                <a:cs typeface="Georgia"/>
              </a:rPr>
              <a:t> </a:t>
            </a:r>
            <a:r>
              <a:rPr sz="2600" spc="-12" dirty="0">
                <a:latin typeface="Georgia"/>
                <a:cs typeface="Georgia"/>
              </a:rPr>
              <a:t>too.</a:t>
            </a:r>
            <a:endParaRPr sz="2600" dirty="0">
              <a:latin typeface="Georgia"/>
              <a:cs typeface="Georgia"/>
            </a:endParaRPr>
          </a:p>
          <a:p>
            <a:pPr marL="334230">
              <a:spcBef>
                <a:spcPts val="1499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47" dirty="0">
                <a:latin typeface="Georgia"/>
                <a:cs typeface="Georgia"/>
              </a:rPr>
              <a:t>Consisting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212" dirty="0">
                <a:latin typeface="Courier New"/>
                <a:cs typeface="Courier New"/>
              </a:rPr>
              <a:t>case </a:t>
            </a:r>
            <a:r>
              <a:rPr sz="2600" spc="-71" dirty="0">
                <a:latin typeface="Georgia"/>
                <a:cs typeface="Georgia"/>
              </a:rPr>
              <a:t>and</a:t>
            </a:r>
            <a:r>
              <a:rPr sz="2600" spc="71" dirty="0">
                <a:latin typeface="Georgia"/>
                <a:cs typeface="Georgia"/>
              </a:rPr>
              <a:t> </a:t>
            </a:r>
            <a:r>
              <a:rPr sz="2600" spc="-165" dirty="0">
                <a:latin typeface="Courier New"/>
                <a:cs typeface="Courier New"/>
              </a:rPr>
              <a:t>esac</a:t>
            </a:r>
            <a:r>
              <a:rPr sz="2600" spc="-165" dirty="0">
                <a:latin typeface="Georgia"/>
                <a:cs typeface="Georgia"/>
              </a:rPr>
              <a:t>.</a:t>
            </a:r>
            <a:endParaRPr sz="2600" dirty="0">
              <a:latin typeface="Georgia"/>
              <a:cs typeface="Georgia"/>
            </a:endParaRPr>
          </a:p>
          <a:p>
            <a:pPr marL="29976">
              <a:spcBef>
                <a:spcPts val="290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spc="-212" dirty="0">
                <a:latin typeface="Courier New"/>
                <a:cs typeface="Courier New"/>
              </a:rPr>
              <a:t>10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case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b="1" spc="-224" dirty="0">
                <a:solidFill>
                  <a:srgbClr val="BA6687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in</a:t>
            </a:r>
            <a:endParaRPr sz="26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  <a:tabLst>
                <a:tab pos="1059645" algn="l"/>
                <a:tab pos="3634567" algn="l"/>
              </a:tabLst>
            </a:pPr>
            <a:r>
              <a:rPr sz="2600" spc="-212" dirty="0">
                <a:latin typeface="Courier New"/>
                <a:cs typeface="Courier New"/>
              </a:rPr>
              <a:t>1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	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189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"one"	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373199">
              <a:spcBef>
                <a:spcPts val="83"/>
              </a:spcBef>
              <a:tabLst>
                <a:tab pos="1059645" algn="l"/>
                <a:tab pos="3634567" algn="l"/>
              </a:tabLst>
            </a:pPr>
            <a:r>
              <a:rPr sz="2600" spc="-212" dirty="0">
                <a:latin typeface="Courier New"/>
                <a:cs typeface="Courier New"/>
              </a:rPr>
              <a:t>5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	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189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"five"	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373199">
              <a:spcBef>
                <a:spcPts val="83"/>
              </a:spcBef>
              <a:tabLst>
                <a:tab pos="3634567" algn="l"/>
              </a:tabLst>
            </a:pPr>
            <a:r>
              <a:rPr sz="2600" spc="-212" dirty="0">
                <a:latin typeface="Courier New"/>
                <a:cs typeface="Courier New"/>
              </a:rPr>
              <a:t>10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</a:t>
            </a:r>
            <a:r>
              <a:rPr sz="2600" spc="-189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189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"ten"	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373199">
              <a:spcBef>
                <a:spcPts val="83"/>
              </a:spcBef>
              <a:tabLst>
                <a:tab pos="1059645" algn="l"/>
              </a:tabLst>
            </a:pPr>
            <a:r>
              <a:rPr sz="2600" spc="-212" dirty="0">
                <a:latin typeface="Courier New"/>
                <a:cs typeface="Courier New"/>
              </a:rPr>
              <a:t>*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	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"unknown"</a:t>
            </a:r>
            <a:r>
              <a:rPr sz="2600" spc="-366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esac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5415239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body" idx="1"/>
          </p:nvPr>
        </p:nvSpPr>
        <p:spPr>
          <a:xfrm>
            <a:off x="247796" y="861969"/>
            <a:ext cx="11944204" cy="494409"/>
          </a:xfrm>
          <a:prstGeom prst="rect">
            <a:avLst/>
          </a:prstGeom>
        </p:spPr>
        <p:txBody>
          <a:bodyPr vert="horz" wrap="square" lIns="0" tIns="23981" rIns="0" bIns="0" rtlCol="0">
            <a:spAutoFit/>
          </a:bodyPr>
          <a:lstStyle/>
          <a:p>
            <a:pPr marL="29976" marR="11990">
              <a:lnSpc>
                <a:spcPct val="101600"/>
              </a:lnSpc>
              <a:spcBef>
                <a:spcPts val="189"/>
              </a:spcBef>
            </a:pPr>
            <a:r>
              <a:rPr sz="3200" dirty="0"/>
              <a:t>Introduction to </a:t>
            </a:r>
            <a:r>
              <a:rPr lang="en-US" sz="3200" dirty="0"/>
              <a:t>Bash </a:t>
            </a:r>
            <a:r>
              <a:rPr sz="3200" dirty="0"/>
              <a:t>Shell </a:t>
            </a:r>
            <a:r>
              <a:rPr lang="en-US" sz="3200" dirty="0"/>
              <a:t>Scripting</a:t>
            </a:r>
            <a:endParaRPr sz="3200" dirty="0"/>
          </a:p>
        </p:txBody>
      </p:sp>
      <p:sp>
        <p:nvSpPr>
          <p:cNvPr id="3" name="object 3"/>
          <p:cNvSpPr txBox="1"/>
          <p:nvPr/>
        </p:nvSpPr>
        <p:spPr>
          <a:xfrm>
            <a:off x="856463" y="2243629"/>
            <a:ext cx="6370629" cy="1095714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 smtClean="0">
                <a:solidFill>
                  <a:srgbClr val="A9A37D"/>
                </a:solidFill>
                <a:latin typeface="Tahoma"/>
                <a:cs typeface="Tahoma"/>
              </a:rPr>
              <a:t>Joel Frahm</a:t>
            </a:r>
            <a:endParaRPr lang="en-US" sz="2400" spc="-24" dirty="0">
              <a:solidFill>
                <a:srgbClr val="A9A37D"/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z="2100" i="1" spc="-24" dirty="0" smtClean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3"/>
              </a:rPr>
              <a:t>joel.frahm@colorado.edu</a:t>
            </a:r>
            <a:endParaRPr lang="en-US" sz="2100" i="1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z="2100" i="1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4"/>
              </a:rPr>
              <a:t>https://www.rc.colorado.edu</a:t>
            </a:r>
            <a:endParaRPr lang="en-US" sz="2100" i="1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  <p:sp>
        <p:nvSpPr>
          <p:cNvPr id="20" name="object 3">
            <a:extLst>
              <a:ext uri="{FF2B5EF4-FFF2-40B4-BE49-F238E27FC236}">
                <a16:creationId xmlns:a16="http://schemas.microsoft.com/office/drawing/2014/main" xmlns="" id="{EEE09EE2-D8EE-754E-8A32-715788A463C0}"/>
              </a:ext>
            </a:extLst>
          </p:cNvPr>
          <p:cNvSpPr txBox="1"/>
          <p:nvPr/>
        </p:nvSpPr>
        <p:spPr>
          <a:xfrm>
            <a:off x="856463" y="5581878"/>
            <a:ext cx="7506645" cy="321143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/>
            <a:r>
              <a:rPr lang="en-US" sz="1900" i="1" spc="-59" dirty="0">
                <a:solidFill>
                  <a:srgbClr val="999999"/>
                </a:solidFill>
                <a:latin typeface="Tahoma"/>
                <a:cs typeface="Tahoma"/>
              </a:rPr>
              <a:t>Adapted from a </a:t>
            </a:r>
            <a:r>
              <a:rPr lang="en-US" sz="1900" i="1" spc="-59" dirty="0">
                <a:solidFill>
                  <a:srgbClr val="999999"/>
                </a:solidFill>
                <a:latin typeface="Tahoma"/>
                <a:cs typeface="Tahoma"/>
                <a:hlinkClick r:id="rId5"/>
              </a:rPr>
              <a:t>presentation</a:t>
            </a:r>
            <a:r>
              <a:rPr lang="en-US" sz="1900" i="1" spc="-59" dirty="0">
                <a:solidFill>
                  <a:srgbClr val="999999"/>
                </a:solidFill>
                <a:latin typeface="Tahoma"/>
                <a:cs typeface="Tahoma"/>
              </a:rPr>
              <a:t> by Tim Brown, RC , 12 Feb 2015</a:t>
            </a:r>
            <a:endParaRPr sz="1900" i="1" dirty="0">
              <a:latin typeface="Courier New"/>
              <a:cs typeface="Courier New"/>
            </a:endParaRPr>
          </a:p>
        </p:txBody>
      </p:sp>
      <p:sp>
        <p:nvSpPr>
          <p:cNvPr id="22" name="object 3">
            <a:extLst>
              <a:ext uri="{FF2B5EF4-FFF2-40B4-BE49-F238E27FC236}">
                <a16:creationId xmlns:a16="http://schemas.microsoft.com/office/drawing/2014/main" xmlns="" id="{01AF79EE-4DC8-0D42-9A1A-AD2B328B558E}"/>
              </a:ext>
            </a:extLst>
          </p:cNvPr>
          <p:cNvSpPr txBox="1"/>
          <p:nvPr/>
        </p:nvSpPr>
        <p:spPr>
          <a:xfrm>
            <a:off x="856463" y="3882007"/>
            <a:ext cx="10277554" cy="1444527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Slides available for download at</a:t>
            </a:r>
          </a:p>
          <a:p>
            <a:pPr marL="29976" marR="70443">
              <a:spcBef>
                <a:spcPts val="224"/>
              </a:spcBef>
            </a:pPr>
            <a:r>
              <a:rPr lang="en-US" sz="2100" i="1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6"/>
              </a:rPr>
              <a:t>https://</a:t>
            </a:r>
            <a:r>
              <a:rPr lang="en-US" sz="2100" i="1" spc="-24" dirty="0" smtClean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6"/>
              </a:rPr>
              <a:t>github.com/ResearchComputing/HPC_Short_Course_Fall_2018</a:t>
            </a:r>
            <a:endParaRPr lang="en-US" sz="2100" i="1" spc="-24" dirty="0" smtClean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z="2100" i="1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7"/>
              </a:rPr>
              <a:t>https://tinyurl.com/rc-hpc-fall2018</a:t>
            </a:r>
            <a:endParaRPr lang="en-US" sz="2100" i="1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endParaRPr lang="en-US" sz="2100" i="1" spc="-24" dirty="0" smtClean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00852474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case_example.sh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610611371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1998413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142" dirty="0"/>
              <a:t>L</a:t>
            </a:r>
            <a:r>
              <a:rPr spc="-12" dirty="0"/>
              <a:t>o</a:t>
            </a:r>
            <a:r>
              <a:rPr spc="-413" dirty="0"/>
              <a:t>ops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915366"/>
            <a:ext cx="6954142" cy="5279589"/>
          </a:xfrm>
          <a:prstGeom prst="rect">
            <a:avLst/>
          </a:prstGeom>
        </p:spPr>
        <p:txBody>
          <a:bodyPr vert="horz" wrap="square" lIns="0" tIns="218823" rIns="0" bIns="0" rtlCol="0">
            <a:spAutoFit/>
          </a:bodyPr>
          <a:lstStyle/>
          <a:p>
            <a:pPr marR="1952924" algn="ctr">
              <a:spcBef>
                <a:spcPts val="1723"/>
              </a:spcBef>
            </a:pPr>
            <a:r>
              <a:rPr sz="2400" spc="-24" dirty="0">
                <a:cs typeface="Georgia"/>
              </a:rPr>
              <a:t>There </a:t>
            </a:r>
            <a:r>
              <a:rPr sz="2400" spc="-71" dirty="0">
                <a:cs typeface="Georgia"/>
              </a:rPr>
              <a:t>are </a:t>
            </a:r>
            <a:r>
              <a:rPr sz="2400" spc="-83" dirty="0">
                <a:cs typeface="Georgia"/>
              </a:rPr>
              <a:t>two </a:t>
            </a:r>
            <a:r>
              <a:rPr sz="2400" spc="-24" dirty="0">
                <a:cs typeface="Georgia"/>
              </a:rPr>
              <a:t>types </a:t>
            </a:r>
            <a:r>
              <a:rPr sz="2400" spc="-94" dirty="0">
                <a:cs typeface="Georgia"/>
              </a:rPr>
              <a:t>of</a:t>
            </a:r>
            <a:r>
              <a:rPr sz="2400" spc="118" dirty="0">
                <a:cs typeface="Georgia"/>
              </a:rPr>
              <a:t> </a:t>
            </a:r>
            <a:r>
              <a:rPr sz="2400" spc="-59" dirty="0">
                <a:cs typeface="Georgia"/>
              </a:rPr>
              <a:t>loops</a:t>
            </a:r>
            <a:r>
              <a:rPr lang="en-US" sz="2400" spc="-59" dirty="0">
                <a:cs typeface="Georgia"/>
              </a:rPr>
              <a:t>:</a:t>
            </a:r>
            <a:endParaRPr sz="2400" dirty="0">
              <a:cs typeface="Georgia"/>
            </a:endParaRPr>
          </a:p>
          <a:p>
            <a:pPr marL="371700">
              <a:spcBef>
                <a:spcPts val="1499"/>
              </a:spcBef>
            </a:pP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400" spc="-212" dirty="0">
                <a:latin typeface="Courier New"/>
                <a:cs typeface="Courier New"/>
              </a:rPr>
              <a:t>0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while 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400" spc="-212" dirty="0">
                <a:latin typeface="Courier New"/>
                <a:cs typeface="Courier New"/>
              </a:rPr>
              <a:t>-lt 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10 ] </a:t>
            </a:r>
            <a:r>
              <a:rPr sz="2400" spc="-212" dirty="0">
                <a:latin typeface="Courier New"/>
                <a:cs typeface="Courier New"/>
              </a:rPr>
              <a:t>;</a:t>
            </a:r>
            <a:r>
              <a:rPr sz="2400" spc="-269" dirty="0">
                <a:latin typeface="Courier New"/>
                <a:cs typeface="Courier New"/>
              </a:rPr>
              <a:t> 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do</a:t>
            </a:r>
            <a:endParaRPr sz="2400" dirty="0">
              <a:latin typeface="Courier New"/>
              <a:cs typeface="Courier New"/>
            </a:endParaRPr>
          </a:p>
          <a:p>
            <a:pPr marL="716422">
              <a:spcBef>
                <a:spcPts val="83"/>
              </a:spcBef>
            </a:pPr>
            <a:r>
              <a:rPr sz="24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4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$x</a:t>
            </a:r>
            <a:endParaRPr sz="2400" dirty="0">
              <a:latin typeface="Courier New"/>
              <a:cs typeface="Courier New"/>
            </a:endParaRPr>
          </a:p>
          <a:p>
            <a:pPr marL="371700" marR="2895663" indent="343223">
              <a:lnSpc>
                <a:spcPct val="102699"/>
              </a:lnSpc>
            </a:pP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$((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+ 1</a:t>
            </a:r>
            <a:r>
              <a:rPr sz="2400" spc="-389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))  done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1487"/>
              </a:spcBef>
            </a:pP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list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=(</a:t>
            </a:r>
            <a:r>
              <a:rPr sz="2400" spc="-212" dirty="0">
                <a:latin typeface="Courier New"/>
                <a:cs typeface="Courier New"/>
              </a:rPr>
              <a:t>a b</a:t>
            </a:r>
            <a:r>
              <a:rPr sz="2400" spc="-236" dirty="0">
                <a:latin typeface="Courier New"/>
                <a:cs typeface="Courier New"/>
              </a:rPr>
              <a:t> </a:t>
            </a:r>
            <a:r>
              <a:rPr sz="2400" spc="-212" dirty="0">
                <a:latin typeface="Courier New"/>
                <a:cs typeface="Courier New"/>
              </a:rPr>
              <a:t>c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)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for </a:t>
            </a:r>
            <a:r>
              <a:rPr sz="2400" spc="-212" dirty="0">
                <a:latin typeface="Courier New"/>
                <a:cs typeface="Courier New"/>
              </a:rPr>
              <a:t>v in </a:t>
            </a:r>
            <a:r>
              <a:rPr sz="24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list</a:t>
            </a:r>
            <a:r>
              <a:rPr sz="2400" b="1" spc="-212" dirty="0">
                <a:solidFill>
                  <a:srgbClr val="BA6687"/>
                </a:solidFill>
                <a:latin typeface="Courier New"/>
                <a:cs typeface="Courier New"/>
              </a:rPr>
              <a:t>} </a:t>
            </a:r>
            <a:r>
              <a:rPr sz="2400" spc="-212" dirty="0">
                <a:latin typeface="Courier New"/>
                <a:cs typeface="Courier New"/>
              </a:rPr>
              <a:t>;</a:t>
            </a:r>
            <a:r>
              <a:rPr sz="2400" spc="-260" dirty="0">
                <a:latin typeface="Courier New"/>
                <a:cs typeface="Courier New"/>
              </a:rPr>
              <a:t> 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do</a:t>
            </a:r>
            <a:endParaRPr sz="2400" dirty="0">
              <a:latin typeface="Courier New"/>
              <a:cs typeface="Courier New"/>
            </a:endParaRPr>
          </a:p>
          <a:p>
            <a:pPr marL="716422">
              <a:spcBef>
                <a:spcPts val="83"/>
              </a:spcBef>
            </a:pPr>
            <a:r>
              <a:rPr sz="24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4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$v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done</a:t>
            </a:r>
            <a:endParaRPr sz="2400" dirty="0">
              <a:latin typeface="Courier New"/>
              <a:cs typeface="Courier New"/>
            </a:endParaRPr>
          </a:p>
          <a:p>
            <a:pPr marL="334230">
              <a:spcBef>
                <a:spcPts val="2903"/>
              </a:spcBef>
            </a:pPr>
            <a:r>
              <a:rPr sz="24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212" dirty="0">
                <a:latin typeface="Courier New"/>
                <a:cs typeface="Courier New"/>
              </a:rPr>
              <a:t>continue </a:t>
            </a:r>
            <a:r>
              <a:rPr sz="2400" spc="-47" dirty="0">
                <a:latin typeface="Georgia"/>
                <a:cs typeface="Georgia"/>
              </a:rPr>
              <a:t>will </a:t>
            </a:r>
            <a:r>
              <a:rPr sz="2400" dirty="0">
                <a:latin typeface="Georgia"/>
                <a:cs typeface="Georgia"/>
              </a:rPr>
              <a:t>start </a:t>
            </a:r>
            <a:r>
              <a:rPr sz="2400" spc="-35" dirty="0">
                <a:latin typeface="Georgia"/>
                <a:cs typeface="Georgia"/>
              </a:rPr>
              <a:t>the </a:t>
            </a:r>
            <a:r>
              <a:rPr sz="2400" spc="-24" dirty="0">
                <a:latin typeface="Georgia"/>
                <a:cs typeface="Georgia"/>
              </a:rPr>
              <a:t>next</a:t>
            </a:r>
            <a:r>
              <a:rPr sz="2400" spc="71" dirty="0">
                <a:latin typeface="Georgia"/>
                <a:cs typeface="Georgia"/>
              </a:rPr>
              <a:t> </a:t>
            </a:r>
            <a:r>
              <a:rPr sz="2400" spc="-35" dirty="0">
                <a:latin typeface="Georgia"/>
                <a:cs typeface="Georgia"/>
              </a:rPr>
              <a:t>iteration.</a:t>
            </a:r>
            <a:endParaRPr sz="2400" dirty="0">
              <a:latin typeface="Georgia"/>
              <a:cs typeface="Georgia"/>
            </a:endParaRPr>
          </a:p>
          <a:p>
            <a:pPr marL="334230">
              <a:spcBef>
                <a:spcPts val="791"/>
              </a:spcBef>
            </a:pPr>
            <a:r>
              <a:rPr sz="24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212" dirty="0">
                <a:latin typeface="Courier New"/>
                <a:cs typeface="Courier New"/>
              </a:rPr>
              <a:t>break </a:t>
            </a:r>
            <a:r>
              <a:rPr sz="2400" spc="-47" dirty="0">
                <a:latin typeface="Georgia"/>
                <a:cs typeface="Georgia"/>
              </a:rPr>
              <a:t>will </a:t>
            </a:r>
            <a:r>
              <a:rPr sz="2400" spc="-12" dirty="0">
                <a:latin typeface="Georgia"/>
                <a:cs typeface="Georgia"/>
              </a:rPr>
              <a:t>exit </a:t>
            </a:r>
            <a:r>
              <a:rPr sz="2400" spc="-35" dirty="0">
                <a:latin typeface="Georgia"/>
                <a:cs typeface="Georgia"/>
              </a:rPr>
              <a:t>the</a:t>
            </a:r>
            <a:r>
              <a:rPr sz="2400" spc="-189" dirty="0">
                <a:latin typeface="Georgia"/>
                <a:cs typeface="Georgia"/>
              </a:rPr>
              <a:t> </a:t>
            </a:r>
            <a:r>
              <a:rPr sz="2400" spc="-47" dirty="0">
                <a:latin typeface="Georgia"/>
                <a:cs typeface="Georgia"/>
              </a:rPr>
              <a:t>loop.</a:t>
            </a:r>
            <a:endParaRPr sz="2400" dirty="0">
              <a:latin typeface="Georgia"/>
              <a:cs typeface="Georgia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65E44D8B-094D-D945-8F2C-F52A80A17F8A}"/>
              </a:ext>
            </a:extLst>
          </p:cNvPr>
          <p:cNvCxnSpPr>
            <a:cxnSpLocks/>
          </p:cNvCxnSpPr>
          <p:nvPr/>
        </p:nvCxnSpPr>
        <p:spPr>
          <a:xfrm>
            <a:off x="918600" y="3332226"/>
            <a:ext cx="69541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B32F223F-1006-7D43-B421-2C550C6F4BCB}"/>
              </a:ext>
            </a:extLst>
          </p:cNvPr>
          <p:cNvCxnSpPr>
            <a:cxnSpLocks/>
          </p:cNvCxnSpPr>
          <p:nvPr/>
        </p:nvCxnSpPr>
        <p:spPr>
          <a:xfrm>
            <a:off x="918600" y="4939018"/>
            <a:ext cx="69541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20839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90"/>
            <a:ext cx="9672992" cy="2445711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while_example.sh</a:t>
            </a:r>
            <a:endParaRPr lang="en-US" sz="38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endParaRPr lang="en-US" sz="24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for_example.sh</a:t>
            </a:r>
            <a:endParaRPr lang="en-US" sz="38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endParaRPr lang="en-US" sz="19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dateloop_allbash.sh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5498626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407911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Arguments</a:t>
            </a:r>
            <a:r>
              <a:rPr spc="-94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842635"/>
            <a:ext cx="10223812" cy="3225860"/>
          </a:xfrm>
          <a:prstGeom prst="rect">
            <a:avLst/>
          </a:prstGeom>
        </p:spPr>
        <p:txBody>
          <a:bodyPr vert="horz" wrap="square" lIns="0" tIns="220322" rIns="0" bIns="0" rtlCol="0">
            <a:spAutoFit/>
          </a:bodyPr>
          <a:lstStyle/>
          <a:p>
            <a:pPr marL="29976">
              <a:spcBef>
                <a:spcPts val="1735"/>
              </a:spcBef>
            </a:pPr>
            <a:r>
              <a:rPr sz="2600" dirty="0">
                <a:cs typeface="Georgia"/>
              </a:rPr>
              <a:t>It is often useful to pass arguments to a shell script.</a:t>
            </a:r>
          </a:p>
          <a:p>
            <a:pPr marL="334230">
              <a:spcBef>
                <a:spcPts val="1487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$0 </a:t>
            </a:r>
            <a:r>
              <a:rPr sz="2600" dirty="0">
                <a:cs typeface="Georgia"/>
              </a:rPr>
              <a:t>denotes the script name.</a:t>
            </a:r>
          </a:p>
          <a:p>
            <a:pPr marL="334230">
              <a:spcBef>
                <a:spcPts val="791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$1 </a:t>
            </a:r>
            <a:r>
              <a:rPr sz="2600" dirty="0">
                <a:cs typeface="Georgia"/>
              </a:rPr>
              <a:t>denotes the first argument, </a:t>
            </a:r>
            <a:r>
              <a:rPr sz="2600" dirty="0">
                <a:cs typeface="Courier New"/>
              </a:rPr>
              <a:t>$2 </a:t>
            </a:r>
            <a:r>
              <a:rPr sz="2600" dirty="0">
                <a:cs typeface="Georgia"/>
              </a:rPr>
              <a:t>the second, up to </a:t>
            </a:r>
            <a:r>
              <a:rPr sz="2600" dirty="0">
                <a:cs typeface="Courier New"/>
              </a:rPr>
              <a:t>${99}</a:t>
            </a:r>
            <a:r>
              <a:rPr sz="2600" dirty="0">
                <a:cs typeface="Georgia"/>
              </a:rPr>
              <a:t>.</a:t>
            </a:r>
          </a:p>
          <a:p>
            <a:pPr marL="334230">
              <a:spcBef>
                <a:spcPts val="791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$# </a:t>
            </a:r>
            <a:r>
              <a:rPr sz="2600" dirty="0">
                <a:cs typeface="Georgia"/>
              </a:rPr>
              <a:t>the total number of arguments.</a:t>
            </a:r>
          </a:p>
          <a:p>
            <a:pPr marL="334230">
              <a:spcBef>
                <a:spcPts val="779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$* </a:t>
            </a:r>
            <a:r>
              <a:rPr sz="2600" dirty="0">
                <a:cs typeface="Georgia"/>
              </a:rPr>
              <a:t>all arguments as a single word</a:t>
            </a:r>
          </a:p>
          <a:p>
            <a:pPr marL="334230">
              <a:spcBef>
                <a:spcPts val="791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$@ </a:t>
            </a:r>
            <a:r>
              <a:rPr sz="2600" dirty="0">
                <a:cs typeface="Georgia"/>
              </a:rPr>
              <a:t>all arguments as individual words.</a:t>
            </a:r>
          </a:p>
        </p:txBody>
      </p:sp>
    </p:spTree>
    <p:extLst>
      <p:ext uri="{BB962C8B-B14F-4D97-AF65-F5344CB8AC3E}">
        <p14:creationId xmlns:p14="http://schemas.microsoft.com/office/powerpoint/2010/main" val="254861246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431590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Arguments</a:t>
            </a:r>
            <a:r>
              <a:rPr spc="-94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6463" y="1465977"/>
            <a:ext cx="8339597" cy="4145548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#!/bin/bash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# Calculate the sine of the</a:t>
            </a:r>
            <a:r>
              <a:rPr sz="2600" i="1" spc="-236" dirty="0">
                <a:solidFill>
                  <a:srgbClr val="3F7F7F"/>
                </a:solidFill>
                <a:latin typeface="Courier New"/>
                <a:cs typeface="Courier New"/>
              </a:rPr>
              <a:t> </a:t>
            </a: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argument.</a:t>
            </a:r>
            <a:endParaRPr sz="2600" dirty="0">
              <a:latin typeface="Courier New"/>
              <a:cs typeface="Courier New"/>
            </a:endParaRPr>
          </a:p>
          <a:p>
            <a:pPr>
              <a:spcBef>
                <a:spcPts val="24"/>
              </a:spcBef>
            </a:pPr>
            <a:endParaRPr sz="2800" dirty="0">
              <a:latin typeface="Times New Roman"/>
              <a:cs typeface="Times New Roman"/>
            </a:endParaRPr>
          </a:p>
          <a:p>
            <a:pPr marL="29976"/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if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$# </a:t>
            </a:r>
            <a:r>
              <a:rPr sz="2600" spc="-212" dirty="0">
                <a:latin typeface="Courier New"/>
                <a:cs typeface="Courier New"/>
              </a:rPr>
              <a:t>-eq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1 ] </a:t>
            </a:r>
            <a:r>
              <a:rPr sz="2600" spc="-212" dirty="0">
                <a:latin typeface="Courier New"/>
                <a:cs typeface="Courier New"/>
              </a:rPr>
              <a:t>;</a:t>
            </a:r>
            <a:r>
              <a:rPr sz="2600" spc="-248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then</a:t>
            </a:r>
            <a:endParaRPr sz="26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sine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$(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"s(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$1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)" </a:t>
            </a:r>
            <a:r>
              <a:rPr sz="2600" spc="-212" dirty="0">
                <a:latin typeface="Courier New"/>
                <a:cs typeface="Courier New"/>
              </a:rPr>
              <a:t>| bc -l</a:t>
            </a:r>
            <a:r>
              <a:rPr sz="2600" spc="-260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 marR="1555745" indent="343223">
              <a:lnSpc>
                <a:spcPct val="102699"/>
              </a:lnSpc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"The sine of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$1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is</a:t>
            </a:r>
            <a:r>
              <a:rPr sz="2600" spc="-307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sine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 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else</a:t>
            </a:r>
            <a:endParaRPr sz="2600" dirty="0">
              <a:latin typeface="Courier New"/>
              <a:cs typeface="Courier New"/>
            </a:endParaRPr>
          </a:p>
          <a:p>
            <a:pPr marL="371700" marR="11990">
              <a:lnSpc>
                <a:spcPct val="102699"/>
              </a:lnSpc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"Usage: </a:t>
            </a:r>
            <a:r>
              <a:rPr lang="en-US" sz="2600" spc="-212" dirty="0">
                <a:solidFill>
                  <a:srgbClr val="BA2121"/>
                </a:solidFill>
                <a:latin typeface="Courier New"/>
                <a:cs typeface="Courier New"/>
              </a:rPr>
              <a:t>$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0 &lt;number in radians&gt;" </a:t>
            </a:r>
            <a:r>
              <a:rPr sz="2600" spc="-212" dirty="0">
                <a:latin typeface="Courier New"/>
                <a:cs typeface="Courier New"/>
              </a:rPr>
              <a:t>2&gt;&amp;1 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exit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1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1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fi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47026128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calcsine.sh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23085420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684469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60" dirty="0"/>
              <a:t>Functions</a:t>
            </a:r>
            <a:r>
              <a:rPr spc="-130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6463" y="1314974"/>
            <a:ext cx="9998783" cy="3261254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224819">
              <a:lnSpc>
                <a:spcPct val="102699"/>
              </a:lnSpc>
              <a:spcBef>
                <a:spcPts val="130"/>
              </a:spcBef>
            </a:pPr>
            <a:r>
              <a:rPr sz="2600" spc="177" dirty="0">
                <a:cs typeface="Georgia"/>
              </a:rPr>
              <a:t>A </a:t>
            </a:r>
            <a:r>
              <a:rPr sz="2600" spc="-59" dirty="0">
                <a:cs typeface="Georgia"/>
              </a:rPr>
              <a:t>function </a:t>
            </a:r>
            <a:r>
              <a:rPr sz="2600" spc="-83" dirty="0">
                <a:cs typeface="Georgia"/>
              </a:rPr>
              <a:t>is </a:t>
            </a:r>
            <a:r>
              <a:rPr sz="2600" spc="-24" dirty="0">
                <a:cs typeface="Georgia"/>
              </a:rPr>
              <a:t>a </a:t>
            </a:r>
            <a:r>
              <a:rPr sz="2600" spc="-94" dirty="0">
                <a:cs typeface="Georgia"/>
              </a:rPr>
              <a:t>user-defined name </a:t>
            </a:r>
            <a:r>
              <a:rPr sz="2600" spc="12" dirty="0">
                <a:cs typeface="Georgia"/>
              </a:rPr>
              <a:t>that </a:t>
            </a:r>
            <a:r>
              <a:rPr sz="2600" spc="-83" dirty="0">
                <a:cs typeface="Georgia"/>
              </a:rPr>
              <a:t>is </a:t>
            </a:r>
            <a:r>
              <a:rPr sz="2600" spc="-94" dirty="0">
                <a:cs typeface="Georgia"/>
              </a:rPr>
              <a:t>used </a:t>
            </a:r>
            <a:r>
              <a:rPr sz="2600" spc="-71" dirty="0">
                <a:cs typeface="Georgia"/>
              </a:rPr>
              <a:t>as </a:t>
            </a:r>
            <a:r>
              <a:rPr sz="2600" spc="-24" dirty="0">
                <a:cs typeface="Georgia"/>
              </a:rPr>
              <a:t>a </a:t>
            </a:r>
            <a:r>
              <a:rPr sz="2600" spc="-83" dirty="0">
                <a:cs typeface="Georgia"/>
              </a:rPr>
              <a:t>simple  </a:t>
            </a:r>
            <a:r>
              <a:rPr sz="2600" spc="-94" dirty="0">
                <a:cs typeface="Georgia"/>
              </a:rPr>
              <a:t>command </a:t>
            </a:r>
            <a:r>
              <a:rPr sz="2600" spc="-12" dirty="0">
                <a:cs typeface="Georgia"/>
              </a:rPr>
              <a:t>to </a:t>
            </a:r>
            <a:r>
              <a:rPr sz="2600" spc="-35" dirty="0">
                <a:cs typeface="Georgia"/>
              </a:rPr>
              <a:t>call </a:t>
            </a:r>
            <a:r>
              <a:rPr sz="2600" spc="-24" dirty="0">
                <a:cs typeface="Georgia"/>
              </a:rPr>
              <a:t>a </a:t>
            </a:r>
            <a:r>
              <a:rPr sz="2600" spc="-83" dirty="0">
                <a:cs typeface="Georgia"/>
              </a:rPr>
              <a:t>compound </a:t>
            </a:r>
            <a:r>
              <a:rPr sz="2600" spc="-94" dirty="0">
                <a:cs typeface="Georgia"/>
              </a:rPr>
              <a:t>command </a:t>
            </a:r>
            <a:r>
              <a:rPr sz="2600" spc="-24" dirty="0">
                <a:cs typeface="Georgia"/>
              </a:rPr>
              <a:t>with </a:t>
            </a:r>
            <a:r>
              <a:rPr sz="2600" spc="-94" dirty="0">
                <a:cs typeface="Georgia"/>
              </a:rPr>
              <a:t>new </a:t>
            </a:r>
            <a:r>
              <a:rPr sz="2600" spc="-47" dirty="0">
                <a:cs typeface="Georgia"/>
              </a:rPr>
              <a:t>positional  </a:t>
            </a:r>
            <a:r>
              <a:rPr sz="2600" spc="-59" dirty="0">
                <a:cs typeface="Georgia"/>
              </a:rPr>
              <a:t>parameters.</a:t>
            </a:r>
            <a:endParaRPr sz="2600" dirty="0">
              <a:cs typeface="Georgia"/>
            </a:endParaRPr>
          </a:p>
          <a:p>
            <a:pPr marL="371700" marR="5783833" indent="-343223">
              <a:lnSpc>
                <a:spcPct val="102699"/>
              </a:lnSpc>
              <a:spcBef>
                <a:spcPts val="1404"/>
              </a:spcBef>
            </a:pPr>
            <a:r>
              <a:rPr sz="2600" spc="-212" dirty="0">
                <a:latin typeface="Courier New"/>
                <a:cs typeface="Courier New"/>
              </a:rPr>
              <a:t>function_name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()</a:t>
            </a:r>
            <a:r>
              <a:rPr sz="2600" spc="-354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{  </a:t>
            </a:r>
            <a:r>
              <a:rPr sz="2600" spc="-212" dirty="0">
                <a:latin typeface="Courier New"/>
                <a:cs typeface="Courier New"/>
              </a:rPr>
              <a:t>commands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}</a:t>
            </a:r>
            <a:endParaRPr sz="2600" dirty="0">
              <a:latin typeface="Courier New"/>
              <a:cs typeface="Courier New"/>
            </a:endParaRPr>
          </a:p>
          <a:p>
            <a:pPr marL="29976" marR="11990">
              <a:lnSpc>
                <a:spcPct val="102699"/>
              </a:lnSpc>
              <a:spcBef>
                <a:spcPts val="1404"/>
              </a:spcBef>
            </a:pPr>
            <a:r>
              <a:rPr sz="2600" dirty="0">
                <a:cs typeface="Georgia"/>
              </a:rPr>
              <a:t>It is good practice to check the exit status of commands. I do  this repeatedly in scripts, so a function is best to define it.</a:t>
            </a:r>
          </a:p>
        </p:txBody>
      </p:sp>
    </p:spTree>
    <p:extLst>
      <p:ext uri="{BB962C8B-B14F-4D97-AF65-F5344CB8AC3E}">
        <p14:creationId xmlns:p14="http://schemas.microsoft.com/office/powerpoint/2010/main" val="113886928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3921256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60" dirty="0"/>
              <a:t>Functions</a:t>
            </a:r>
            <a:r>
              <a:rPr spc="-130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01202" y="1270528"/>
            <a:ext cx="5284879" cy="3166742"/>
          </a:xfrm>
          <a:prstGeom prst="rect">
            <a:avLst/>
          </a:prstGeom>
        </p:spPr>
        <p:txBody>
          <a:bodyPr vert="horz" wrap="square" lIns="0" tIns="23981" rIns="0" bIns="0" rtlCol="0">
            <a:spAutoFit/>
          </a:bodyPr>
          <a:lstStyle/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#/bin/bash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endParaRPr lang="en-US" sz="2100" spc="-165" dirty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e () {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	echo </a:t>
            </a:r>
            <a:r>
              <a:rPr lang="en-US" sz="2100" b="1" spc="-177" dirty="0">
                <a:solidFill>
                  <a:srgbClr val="007F00"/>
                </a:solidFill>
                <a:latin typeface="Courier New"/>
                <a:cs typeface="Courier New"/>
              </a:rPr>
              <a:t>$</a:t>
            </a:r>
            <a:r>
              <a:rPr lang="en-US" sz="2100" b="1" spc="-177" dirty="0" smtClean="0">
                <a:solidFill>
                  <a:srgbClr val="007F00"/>
                </a:solidFill>
                <a:latin typeface="Courier New"/>
                <a:cs typeface="Courier New"/>
              </a:rPr>
              <a:t>1;</a:t>
            </a:r>
            <a:endParaRPr lang="en-US" sz="2100" b="1" spc="-177" dirty="0">
              <a:solidFill>
                <a:srgbClr val="007F00"/>
              </a:solidFill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}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endParaRPr lang="en-US" sz="2100" spc="-165" dirty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#now test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b="1" spc="-177" dirty="0">
                <a:solidFill>
                  <a:srgbClr val="007F00"/>
                </a:solidFill>
                <a:latin typeface="Courier New"/>
                <a:cs typeface="Courier New"/>
              </a:rPr>
              <a:t>e Hello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b="1" spc="-177" dirty="0">
                <a:solidFill>
                  <a:srgbClr val="007F00"/>
                </a:solidFill>
                <a:latin typeface="Courier New"/>
                <a:cs typeface="Courier New"/>
              </a:rPr>
              <a:t>e World</a:t>
            </a:r>
            <a:endParaRPr sz="21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6876998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function.sh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78771655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7313" y="223249"/>
            <a:ext cx="11009745" cy="1392053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Additional Examples</a:t>
            </a:r>
            <a:br>
              <a:rPr lang="en-US" spc="-342" dirty="0"/>
            </a:br>
            <a:r>
              <a:rPr lang="en-US" spc="-342" dirty="0"/>
              <a:t>(if time allows)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90"/>
            <a:ext cx="9672992" cy="2322600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>
                <a:solidFill>
                  <a:srgbClr val="FF0000"/>
                </a:solidFill>
                <a:latin typeface="Lucida Sans Unicode"/>
                <a:cs typeface="Lucida Sans Unicode"/>
              </a:rPr>
              <a:t>cd to the ”more” directory:</a:t>
            </a: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case_example_w_arg.sh</a:t>
            </a:r>
            <a:endParaRPr lang="en-US"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for_example_from_command.sh</a:t>
            </a:r>
            <a:endParaRPr lang="en-US"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for_example_list.sh</a:t>
            </a:r>
            <a:endParaRPr lang="en-US"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for_example_w_multiple_args.sh</a:t>
            </a:r>
            <a:endParaRPr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481174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quick intro to demonstrate how you might use shell scripts</a:t>
            </a:r>
          </a:p>
          <a:p>
            <a:r>
              <a:rPr lang="en-US" dirty="0" smtClean="0"/>
              <a:t>Demo: Making a tool to manage the output from “</a:t>
            </a:r>
            <a:r>
              <a:rPr lang="en-US" dirty="0" err="1" smtClean="0"/>
              <a:t>squeue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Often 1000 lines on Summit</a:t>
            </a:r>
          </a:p>
          <a:p>
            <a:pPr lvl="1"/>
            <a:r>
              <a:rPr lang="en-US" dirty="0" smtClean="0"/>
              <a:t>Hard to manage</a:t>
            </a:r>
          </a:p>
          <a:p>
            <a:pPr lvl="1"/>
            <a:r>
              <a:rPr lang="en-US" dirty="0" smtClean="0"/>
              <a:t>Harder to make meaningful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5073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78273"/>
            <a:ext cx="11486678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36" dirty="0"/>
              <a:t>Alternatives</a:t>
            </a:r>
            <a:r>
              <a:rPr lang="en-US" spc="-236" dirty="0"/>
              <a:t> for Scripting</a:t>
            </a:r>
            <a:endParaRPr spc="-236" dirty="0"/>
          </a:p>
        </p:txBody>
      </p:sp>
      <p:sp>
        <p:nvSpPr>
          <p:cNvPr id="3" name="object 3"/>
          <p:cNvSpPr txBox="1"/>
          <p:nvPr/>
        </p:nvSpPr>
        <p:spPr>
          <a:xfrm>
            <a:off x="1259837" y="2109040"/>
            <a:ext cx="2918358" cy="3132487"/>
          </a:xfrm>
          <a:prstGeom prst="rect">
            <a:avLst/>
          </a:prstGeom>
        </p:spPr>
        <p:txBody>
          <a:bodyPr vert="horz" wrap="square" lIns="0" tIns="130392" rIns="0" bIns="0" rtlCol="0">
            <a:spAutoFit/>
          </a:bodyPr>
          <a:lstStyle/>
          <a:p>
            <a:pPr marL="29976">
              <a:spcBef>
                <a:spcPts val="788"/>
              </a:spcBef>
            </a:pPr>
            <a:r>
              <a:rPr lang="en-US" sz="33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3300" spc="-52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lang="en-US" sz="2800" spc="-212" dirty="0" err="1">
                <a:latin typeface="Courier New"/>
                <a:cs typeface="Courier New"/>
              </a:rPr>
              <a:t>csh</a:t>
            </a:r>
            <a:r>
              <a:rPr lang="en-US" sz="2800" spc="-212" dirty="0">
                <a:latin typeface="Courier New"/>
                <a:cs typeface="Courier New"/>
              </a:rPr>
              <a:t>/</a:t>
            </a:r>
            <a:r>
              <a:rPr lang="en-US" sz="2800" spc="-212" dirty="0" err="1">
                <a:latin typeface="Courier New"/>
                <a:cs typeface="Courier New"/>
              </a:rPr>
              <a:t>tcsh</a:t>
            </a:r>
            <a:endParaRPr lang="en-US" sz="2800" spc="-212" dirty="0">
              <a:latin typeface="Courier New"/>
              <a:cs typeface="Courier New"/>
            </a:endParaRPr>
          </a:p>
          <a:p>
            <a:pPr marL="29976">
              <a:spcBef>
                <a:spcPts val="788"/>
              </a:spcBef>
            </a:pPr>
            <a:r>
              <a:rPr lang="en-US" sz="33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3300" spc="-52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lang="en-US" sz="2800" spc="-212" dirty="0" err="1" smtClean="0">
                <a:latin typeface="Courier New"/>
                <a:cs typeface="Courier New"/>
              </a:rPr>
              <a:t>ksh</a:t>
            </a:r>
            <a:endParaRPr lang="en-US" sz="2800" spc="-212" dirty="0">
              <a:latin typeface="Courier New"/>
              <a:cs typeface="Courier New"/>
            </a:endParaRPr>
          </a:p>
          <a:p>
            <a:pPr marL="29976">
              <a:spcBef>
                <a:spcPts val="1024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87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err="1" smtClean="0">
                <a:latin typeface="Courier New"/>
                <a:cs typeface="Courier New"/>
              </a:rPr>
              <a:t>perl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79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smtClean="0">
                <a:latin typeface="Courier New"/>
                <a:cs typeface="Courier New"/>
              </a:rPr>
              <a:t>python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91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smtClean="0">
                <a:latin typeface="Courier New"/>
                <a:cs typeface="Courier New"/>
              </a:rPr>
              <a:t>ruby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91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smtClean="0">
                <a:latin typeface="Courier New"/>
                <a:cs typeface="Courier New"/>
              </a:rPr>
              <a:t>make</a:t>
            </a:r>
            <a:endParaRPr sz="2600" dirty="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27815" y="2184789"/>
            <a:ext cx="6972615" cy="3056738"/>
          </a:xfrm>
          <a:prstGeom prst="rect">
            <a:avLst/>
          </a:prstGeom>
        </p:spPr>
        <p:txBody>
          <a:bodyPr vert="horz" wrap="square" lIns="0" tIns="29976" rIns="0" bIns="0" rtlCol="0">
            <a:spAutoFit/>
          </a:bodyPr>
          <a:lstStyle/>
          <a:p>
            <a:pPr marL="29976" marR="744899">
              <a:lnSpc>
                <a:spcPct val="125299"/>
              </a:lnSpc>
            </a:pPr>
            <a:r>
              <a:rPr lang="en-US" sz="2600" spc="10" dirty="0">
                <a:cs typeface="Georgia"/>
              </a:rPr>
              <a:t>C-shell (</a:t>
            </a:r>
            <a:r>
              <a:rPr lang="en-US" sz="2600" spc="10" dirty="0" err="1">
                <a:cs typeface="Georgia"/>
              </a:rPr>
              <a:t>tcsh</a:t>
            </a:r>
            <a:r>
              <a:rPr lang="en-US" sz="2600" spc="10" dirty="0">
                <a:cs typeface="Georgia"/>
              </a:rPr>
              <a:t>: updated version of </a:t>
            </a:r>
            <a:r>
              <a:rPr lang="en-US" sz="2600" spc="10" dirty="0" err="1">
                <a:cs typeface="Georgia"/>
              </a:rPr>
              <a:t>csh</a:t>
            </a:r>
            <a:r>
              <a:rPr lang="en-US" sz="2600" spc="10" dirty="0">
                <a:cs typeface="Georgia"/>
              </a:rPr>
              <a:t>).</a:t>
            </a:r>
          </a:p>
          <a:p>
            <a:pPr marL="29976" marR="744899">
              <a:lnSpc>
                <a:spcPct val="125299"/>
              </a:lnSpc>
            </a:pPr>
            <a:r>
              <a:rPr lang="en-US" sz="2600" spc="10" dirty="0" err="1">
                <a:cs typeface="Georgia"/>
              </a:rPr>
              <a:t>Korn</a:t>
            </a:r>
            <a:r>
              <a:rPr lang="en-US" sz="2600" spc="10" dirty="0">
                <a:cs typeface="Georgia"/>
              </a:rPr>
              <a:t> shell; related to </a:t>
            </a:r>
            <a:r>
              <a:rPr lang="en-US" sz="2600" spc="10" dirty="0" err="1">
                <a:cs typeface="Georgia"/>
              </a:rPr>
              <a:t>sh</a:t>
            </a:r>
            <a:r>
              <a:rPr lang="en-US" sz="2600" spc="10" dirty="0">
                <a:cs typeface="Georgia"/>
              </a:rPr>
              <a:t>/bash</a:t>
            </a:r>
          </a:p>
          <a:p>
            <a:pPr marL="29976" marR="11990" algn="just">
              <a:lnSpc>
                <a:spcPct val="125299"/>
              </a:lnSpc>
              <a:spcBef>
                <a:spcPts val="236"/>
              </a:spcBef>
            </a:pPr>
            <a:r>
              <a:rPr sz="2600" spc="10" dirty="0">
                <a:cs typeface="Georgia"/>
              </a:rPr>
              <a:t>exceptional text manipulation and parsing.  excellent for scientific and numerical work.  general scripting.</a:t>
            </a:r>
          </a:p>
          <a:p>
            <a:pPr marL="29976" marR="744899">
              <a:lnSpc>
                <a:spcPct val="125299"/>
              </a:lnSpc>
            </a:pPr>
            <a:r>
              <a:rPr sz="2600" spc="10" dirty="0">
                <a:cs typeface="Georgia"/>
              </a:rPr>
              <a:t>building executables from source code</a:t>
            </a:r>
          </a:p>
        </p:txBody>
      </p:sp>
    </p:spTree>
    <p:extLst>
      <p:ext uri="{BB962C8B-B14F-4D97-AF65-F5344CB8AC3E}">
        <p14:creationId xmlns:p14="http://schemas.microsoft.com/office/powerpoint/2010/main" val="332684024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1325" y="289939"/>
            <a:ext cx="4033105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295" dirty="0"/>
              <a:t>Thank you!</a:t>
            </a:r>
            <a:endParaRPr spc="-295" dirty="0"/>
          </a:p>
        </p:txBody>
      </p:sp>
      <p:sp>
        <p:nvSpPr>
          <p:cNvPr id="17" name="object 3">
            <a:extLst>
              <a:ext uri="{FF2B5EF4-FFF2-40B4-BE49-F238E27FC236}">
                <a16:creationId xmlns:a16="http://schemas.microsoft.com/office/drawing/2014/main" xmlns="" id="{5207B2B9-9E22-9B4D-818D-C2FE3B212E99}"/>
              </a:ext>
            </a:extLst>
          </p:cNvPr>
          <p:cNvSpPr txBox="1"/>
          <p:nvPr/>
        </p:nvSpPr>
        <p:spPr>
          <a:xfrm>
            <a:off x="905029" y="1796653"/>
            <a:ext cx="6370629" cy="746900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Please fill out the survey:</a:t>
            </a:r>
          </a:p>
          <a:p>
            <a:pPr marL="29976" marR="70443">
              <a:spcBef>
                <a:spcPts val="224"/>
              </a:spcBef>
            </a:pPr>
            <a:r>
              <a:rPr lang="en-US" sz="2100" i="1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2"/>
              </a:rPr>
              <a:t>http://tinyurl.com/curc-survey18</a:t>
            </a:r>
            <a:endParaRPr lang="en-US" sz="2100" i="1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  <p:sp>
        <p:nvSpPr>
          <p:cNvPr id="18" name="object 3">
            <a:extLst>
              <a:ext uri="{FF2B5EF4-FFF2-40B4-BE49-F238E27FC236}">
                <a16:creationId xmlns:a16="http://schemas.microsoft.com/office/drawing/2014/main" xmlns="" id="{2A9E7A5C-B753-3249-850C-71EEDB9D9EB0}"/>
              </a:ext>
            </a:extLst>
          </p:cNvPr>
          <p:cNvSpPr txBox="1"/>
          <p:nvPr/>
        </p:nvSpPr>
        <p:spPr>
          <a:xfrm>
            <a:off x="905029" y="3576893"/>
            <a:ext cx="10833550" cy="1044418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Additional Bash learning resources: </a:t>
            </a:r>
          </a:p>
          <a:p>
            <a:pPr marL="29976"/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  <a:hlinkClick r:id="rId3"/>
              </a:rPr>
              <a:t>http://tldp.org/HOWTO/Bash-Prog-Intro-HOWTO.html</a:t>
            </a:r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</a:rPr>
              <a:t> (general)</a:t>
            </a:r>
          </a:p>
          <a:p>
            <a:pPr marL="29976"/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  <a:hlinkClick r:id="rId4"/>
              </a:rPr>
              <a:t>https://www.shell-tips.com/2010/06/14/performing-math-calculation-in-bash/</a:t>
            </a:r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</a:rPr>
              <a:t> (math)</a:t>
            </a:r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xmlns="" id="{992438E4-E66C-264A-93AF-427DB0C651B7}"/>
              </a:ext>
            </a:extLst>
          </p:cNvPr>
          <p:cNvSpPr txBox="1"/>
          <p:nvPr/>
        </p:nvSpPr>
        <p:spPr>
          <a:xfrm>
            <a:off x="905029" y="5304400"/>
            <a:ext cx="8990397" cy="721252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Bash kernel for </a:t>
            </a:r>
            <a:r>
              <a:rPr lang="en-US" sz="2400" spc="-24" dirty="0" err="1">
                <a:solidFill>
                  <a:srgbClr val="A9A37D"/>
                </a:solidFill>
                <a:latin typeface="Tahoma"/>
                <a:cs typeface="Tahoma"/>
              </a:rPr>
              <a:t>jupyter</a:t>
            </a: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 notebooks </a:t>
            </a:r>
            <a:r>
              <a:rPr lang="en-US" sz="2400" i="1" spc="-24" dirty="0">
                <a:solidFill>
                  <a:srgbClr val="A9A37D"/>
                </a:solidFill>
                <a:latin typeface="Tahoma"/>
                <a:cs typeface="Tahoma"/>
              </a:rPr>
              <a:t>(install anaconda first)</a:t>
            </a: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:</a:t>
            </a:r>
            <a:r>
              <a:rPr lang="en-US" sz="2400" i="1" spc="-24" dirty="0">
                <a:solidFill>
                  <a:srgbClr val="A9A37D"/>
                </a:solidFill>
                <a:latin typeface="Tahoma"/>
                <a:cs typeface="Tahoma"/>
              </a:rPr>
              <a:t> </a:t>
            </a:r>
          </a:p>
          <a:p>
            <a:pPr marL="29976"/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  <a:hlinkClick r:id="rId5"/>
              </a:rPr>
              <a:t>https://github.com/takluyver/bash_kernel</a:t>
            </a:r>
            <a:endParaRPr lang="en-US" sz="2100" i="1" spc="-59" dirty="0">
              <a:solidFill>
                <a:srgbClr val="999999"/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35720242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78273"/>
            <a:ext cx="1027755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Let’s log in to </a:t>
            </a:r>
            <a:r>
              <a:rPr lang="en-US" spc="-342" dirty="0" smtClean="0"/>
              <a:t>RC</a:t>
            </a:r>
            <a:endParaRPr spc="-342" dirty="0"/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xmlns="" id="{290DCC59-88A4-FD46-9C4D-85E701B5E3F7}"/>
              </a:ext>
            </a:extLst>
          </p:cNvPr>
          <p:cNvSpPr txBox="1"/>
          <p:nvPr/>
        </p:nvSpPr>
        <p:spPr>
          <a:xfrm>
            <a:off x="332509" y="1038690"/>
            <a:ext cx="10983191" cy="7009721"/>
          </a:xfrm>
          <a:prstGeom prst="rect">
            <a:avLst/>
          </a:prstGeom>
        </p:spPr>
        <p:txBody>
          <a:bodyPr vert="horz" wrap="square" lIns="0" tIns="15349" rIns="0" bIns="0" rtlCol="0">
            <a:spAutoFit/>
          </a:bodyPr>
          <a:lstStyle/>
          <a:p>
            <a:pPr marL="268966" indent="-255618">
              <a:spcBef>
                <a:spcPts val="120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lang="en-US" sz="2400" spc="-172" dirty="0" smtClean="0">
                <a:solidFill>
                  <a:srgbClr val="2F2B20"/>
                </a:solidFill>
                <a:cs typeface="Arial"/>
              </a:rPr>
              <a:t>(If you are not using your local system)</a:t>
            </a:r>
          </a:p>
          <a:p>
            <a:pPr marL="268966" indent="-255618">
              <a:spcBef>
                <a:spcPts val="120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sz="2400" spc="-172" dirty="0" smtClean="0">
                <a:solidFill>
                  <a:srgbClr val="2F2B20"/>
                </a:solidFill>
                <a:cs typeface="Arial"/>
              </a:rPr>
              <a:t>To </a:t>
            </a:r>
            <a:r>
              <a:rPr lang="en-US" sz="2400" spc="-172" dirty="0" smtClean="0">
                <a:solidFill>
                  <a:srgbClr val="2F2B20"/>
                </a:solidFill>
                <a:cs typeface="Arial"/>
              </a:rPr>
              <a:t> connect to </a:t>
            </a:r>
            <a:r>
              <a:rPr sz="2400" spc="-42" dirty="0" smtClean="0">
                <a:solidFill>
                  <a:srgbClr val="2F2B20"/>
                </a:solidFill>
                <a:cs typeface="Arial"/>
              </a:rPr>
              <a:t>a </a:t>
            </a:r>
            <a:r>
              <a:rPr sz="2400" dirty="0">
                <a:solidFill>
                  <a:srgbClr val="2F2B20"/>
                </a:solidFill>
                <a:cs typeface="Arial"/>
              </a:rPr>
              <a:t>remote </a:t>
            </a:r>
            <a:r>
              <a:rPr sz="2400" spc="5" dirty="0">
                <a:solidFill>
                  <a:srgbClr val="2F2B20"/>
                </a:solidFill>
                <a:cs typeface="Arial"/>
              </a:rPr>
              <a:t>system, </a:t>
            </a:r>
            <a:r>
              <a:rPr sz="2400" spc="-17" dirty="0">
                <a:solidFill>
                  <a:srgbClr val="2F2B20"/>
                </a:solidFill>
                <a:cs typeface="Arial"/>
              </a:rPr>
              <a:t>use Secure </a:t>
            </a:r>
            <a:r>
              <a:rPr sz="2400" spc="-21" dirty="0">
                <a:solidFill>
                  <a:srgbClr val="2F2B20"/>
                </a:solidFill>
                <a:cs typeface="Arial"/>
              </a:rPr>
              <a:t>Shell</a:t>
            </a:r>
            <a:r>
              <a:rPr sz="2400" spc="116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-99" dirty="0">
                <a:solidFill>
                  <a:srgbClr val="2F2B20"/>
                </a:solidFill>
                <a:cs typeface="Arial"/>
              </a:rPr>
              <a:t>(SSH)</a:t>
            </a:r>
            <a:endParaRPr sz="2400" dirty="0">
              <a:cs typeface="Arial"/>
            </a:endParaRPr>
          </a:p>
          <a:p>
            <a:pPr marL="268966" indent="-255618"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sz="2400" spc="-9" dirty="0" smtClean="0">
                <a:solidFill>
                  <a:srgbClr val="2F2B20"/>
                </a:solidFill>
                <a:cs typeface="Arial"/>
              </a:rPr>
              <a:t>From </a:t>
            </a:r>
            <a:r>
              <a:rPr sz="2400" spc="26" dirty="0">
                <a:solidFill>
                  <a:srgbClr val="2F2B20"/>
                </a:solidFill>
                <a:cs typeface="Arial"/>
              </a:rPr>
              <a:t>Windows </a:t>
            </a:r>
            <a:r>
              <a:rPr sz="2400" spc="-142" dirty="0">
                <a:solidFill>
                  <a:srgbClr val="2F2B20"/>
                </a:solidFill>
                <a:cs typeface="Arial"/>
              </a:rPr>
              <a:t>– </a:t>
            </a:r>
            <a:r>
              <a:rPr sz="2400" spc="-31" dirty="0">
                <a:solidFill>
                  <a:srgbClr val="2F2B20"/>
                </a:solidFill>
                <a:cs typeface="Arial"/>
              </a:rPr>
              <a:t>GUI </a:t>
            </a:r>
            <a:r>
              <a:rPr sz="2400" spc="-38" dirty="0">
                <a:solidFill>
                  <a:srgbClr val="2F2B20"/>
                </a:solidFill>
                <a:cs typeface="Arial"/>
              </a:rPr>
              <a:t>SSH </a:t>
            </a:r>
            <a:r>
              <a:rPr sz="2400" spc="42" dirty="0">
                <a:solidFill>
                  <a:srgbClr val="2F2B20"/>
                </a:solidFill>
                <a:cs typeface="Arial"/>
              </a:rPr>
              <a:t>app </a:t>
            </a:r>
            <a:r>
              <a:rPr sz="2400" spc="26" dirty="0">
                <a:solidFill>
                  <a:srgbClr val="2F2B20"/>
                </a:solidFill>
                <a:cs typeface="Arial"/>
              </a:rPr>
              <a:t>such </a:t>
            </a:r>
            <a:r>
              <a:rPr sz="2400" spc="-26" dirty="0">
                <a:solidFill>
                  <a:srgbClr val="2F2B20"/>
                </a:solidFill>
                <a:cs typeface="Arial"/>
              </a:rPr>
              <a:t>as</a:t>
            </a:r>
            <a:r>
              <a:rPr sz="2400" spc="17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-64" dirty="0">
                <a:solidFill>
                  <a:srgbClr val="2F2B20"/>
                </a:solidFill>
                <a:cs typeface="Arial"/>
              </a:rPr>
              <a:t>PuTTY</a:t>
            </a:r>
            <a:endParaRPr sz="2400" dirty="0">
              <a:cs typeface="Arial"/>
            </a:endParaRPr>
          </a:p>
          <a:p>
            <a:pPr marL="268966" indent="-255618"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sz="2400" spc="-9" dirty="0" smtClean="0">
                <a:solidFill>
                  <a:srgbClr val="2F2B20"/>
                </a:solidFill>
                <a:cs typeface="Arial"/>
              </a:rPr>
              <a:t>From </a:t>
            </a:r>
            <a:r>
              <a:rPr sz="2400" spc="5" dirty="0">
                <a:solidFill>
                  <a:srgbClr val="2F2B20"/>
                </a:solidFill>
                <a:cs typeface="Arial"/>
              </a:rPr>
              <a:t>Linux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 or Mac OS X terminal, or Windows GUI such </a:t>
            </a:r>
            <a:r>
              <a:rPr lang="en-US" sz="2400" spc="5" dirty="0" smtClean="0">
                <a:solidFill>
                  <a:srgbClr val="2F2B20"/>
                </a:solidFill>
                <a:cs typeface="Arial"/>
              </a:rPr>
              <a:t>as </a:t>
            </a:r>
            <a:r>
              <a:rPr lang="en-US" sz="2400" spc="5" dirty="0" err="1">
                <a:solidFill>
                  <a:srgbClr val="2F2B20"/>
                </a:solidFill>
                <a:cs typeface="Arial"/>
              </a:rPr>
              <a:t>PuTTY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 or </a:t>
            </a:r>
            <a:r>
              <a:rPr lang="en-US" sz="2400" spc="5" dirty="0" err="1">
                <a:solidFill>
                  <a:srgbClr val="2F2B20"/>
                </a:solidFill>
                <a:cs typeface="Arial"/>
              </a:rPr>
              <a:t>Gitbash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, </a:t>
            </a:r>
            <a:r>
              <a:rPr lang="en-US" sz="2400" spc="5" dirty="0" err="1">
                <a:solidFill>
                  <a:srgbClr val="2F2B20"/>
                </a:solidFill>
                <a:cs typeface="Arial"/>
              </a:rPr>
              <a:t>ssh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26" dirty="0">
                <a:solidFill>
                  <a:srgbClr val="2F2B20"/>
                </a:solidFill>
                <a:cs typeface="Arial"/>
              </a:rPr>
              <a:t>on </a:t>
            </a:r>
            <a:r>
              <a:rPr sz="2400" spc="9" dirty="0">
                <a:solidFill>
                  <a:srgbClr val="2F2B20"/>
                </a:solidFill>
                <a:cs typeface="Arial"/>
              </a:rPr>
              <a:t>the </a:t>
            </a:r>
            <a:r>
              <a:rPr sz="2400" spc="38" dirty="0">
                <a:solidFill>
                  <a:srgbClr val="2F2B20"/>
                </a:solidFill>
                <a:cs typeface="Arial"/>
              </a:rPr>
              <a:t>command</a:t>
            </a:r>
            <a:r>
              <a:rPr sz="2400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-9" dirty="0">
                <a:solidFill>
                  <a:srgbClr val="2F2B20"/>
                </a:solidFill>
                <a:cs typeface="Arial"/>
              </a:rPr>
              <a:t>line</a:t>
            </a:r>
            <a:r>
              <a:rPr lang="en-US" sz="2400" spc="-9" dirty="0">
                <a:solidFill>
                  <a:srgbClr val="2F2B20"/>
                </a:solidFill>
                <a:cs typeface="Arial"/>
              </a:rPr>
              <a:t>:</a:t>
            </a:r>
          </a:p>
          <a:p>
            <a:pPr marL="13348">
              <a:buClr>
                <a:srgbClr val="A9A57C"/>
              </a:buClr>
              <a:tabLst>
                <a:tab pos="269634" algn="l"/>
              </a:tabLst>
            </a:pPr>
            <a:endParaRPr sz="1900" dirty="0">
              <a:latin typeface="Arial"/>
              <a:cs typeface="Arial"/>
            </a:endParaRPr>
          </a:p>
          <a:p>
            <a:pPr marL="261625">
              <a:spcBef>
                <a:spcPts val="531"/>
              </a:spcBef>
            </a:pPr>
            <a:r>
              <a:rPr sz="2400" dirty="0" err="1">
                <a:solidFill>
                  <a:srgbClr val="2F2B20"/>
                </a:solidFill>
                <a:latin typeface="Courier New"/>
                <a:cs typeface="Courier New"/>
              </a:rPr>
              <a:t>ssh</a:t>
            </a:r>
            <a:r>
              <a:rPr sz="2400" spc="78" dirty="0">
                <a:solidFill>
                  <a:srgbClr val="2F2B20"/>
                </a:solidFill>
                <a:latin typeface="Courier New"/>
                <a:cs typeface="Courier New"/>
              </a:rPr>
              <a:t> </a:t>
            </a:r>
            <a:r>
              <a:rPr lang="en-US" sz="2400" spc="78" dirty="0" smtClean="0">
                <a:solidFill>
                  <a:srgbClr val="2F2B20"/>
                </a:solidFill>
                <a:latin typeface="Courier New"/>
                <a:cs typeface="Courier New"/>
              </a:rPr>
              <a:t>&lt;username&gt;@l</a:t>
            </a:r>
            <a:r>
              <a:rPr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ogin.rc.colorado.edu</a:t>
            </a:r>
            <a:endParaRPr sz="2400" dirty="0">
              <a:latin typeface="Courier New"/>
              <a:cs typeface="Courier New"/>
            </a:endParaRPr>
          </a:p>
          <a:p>
            <a:pPr marL="268966" marR="280980" indent="-255618">
              <a:spcBef>
                <a:spcPts val="1607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lang="en-US" sz="2400" spc="-9" dirty="0" smtClean="0">
                <a:solidFill>
                  <a:srgbClr val="2F2B20"/>
                </a:solidFill>
                <a:latin typeface="Arial"/>
                <a:cs typeface="Arial"/>
              </a:rPr>
              <a:t>Once </a:t>
            </a:r>
            <a:r>
              <a:rPr lang="en-US" sz="2400" spc="-9" dirty="0">
                <a:solidFill>
                  <a:srgbClr val="2F2B20"/>
                </a:solidFill>
                <a:latin typeface="Arial"/>
                <a:cs typeface="Arial"/>
              </a:rPr>
              <a:t>you are logged on, type the following:</a:t>
            </a:r>
          </a:p>
          <a:p>
            <a:pPr marL="261625">
              <a:spcBef>
                <a:spcPts val="531"/>
              </a:spcBef>
            </a:pPr>
            <a:r>
              <a:rPr lang="en-US" sz="2700" dirty="0" err="1">
                <a:solidFill>
                  <a:srgbClr val="2F2B20"/>
                </a:solidFill>
                <a:latin typeface="Courier New"/>
                <a:cs typeface="Courier New"/>
              </a:rPr>
              <a:t>ssh</a:t>
            </a:r>
            <a:r>
              <a:rPr lang="en-US" sz="2700" spc="78" dirty="0">
                <a:solidFill>
                  <a:srgbClr val="2F2B20"/>
                </a:solidFill>
                <a:latin typeface="Courier New"/>
                <a:cs typeface="Courier New"/>
              </a:rPr>
              <a:t> </a:t>
            </a:r>
            <a:r>
              <a:rPr lang="en-US" sz="2700" spc="-5" dirty="0" err="1" smtClean="0">
                <a:solidFill>
                  <a:srgbClr val="2F2B20"/>
                </a:solidFill>
                <a:latin typeface="Courier New"/>
                <a:cs typeface="Courier New"/>
              </a:rPr>
              <a:t>scompile</a:t>
            </a:r>
            <a:r>
              <a:rPr lang="en-US" sz="27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 # (optional, the login node is OK too)</a:t>
            </a:r>
            <a:endParaRPr lang="en-US" sz="2700" spc="-5" dirty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r>
              <a:rPr lang="en-US" sz="2700" spc="-5" dirty="0">
                <a:solidFill>
                  <a:srgbClr val="2F2B20"/>
                </a:solidFill>
                <a:latin typeface="Courier New"/>
                <a:cs typeface="Courier New"/>
              </a:rPr>
              <a:t>cd /projects/$</a:t>
            </a:r>
            <a:r>
              <a:rPr lang="en-US" sz="27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USER # (for RC users)</a:t>
            </a:r>
            <a:br>
              <a:rPr lang="en-US" sz="2700" spc="-5" dirty="0" smtClean="0">
                <a:solidFill>
                  <a:srgbClr val="2F2B20"/>
                </a:solidFill>
                <a:latin typeface="Courier New"/>
                <a:cs typeface="Courier New"/>
              </a:rPr>
            </a:br>
            <a:r>
              <a:rPr lang="en-US" sz="2700" spc="-5" dirty="0" err="1" smtClean="0">
                <a:solidFill>
                  <a:srgbClr val="2F2B20"/>
                </a:solidFill>
                <a:latin typeface="Courier New"/>
                <a:cs typeface="Courier New"/>
              </a:rPr>
              <a:t>mkdir</a:t>
            </a:r>
            <a:r>
              <a:rPr lang="en-US" sz="27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 </a:t>
            </a:r>
            <a:r>
              <a:rPr lang="en-US" sz="2700" spc="-5" dirty="0" err="1" smtClean="0">
                <a:solidFill>
                  <a:srgbClr val="2F2B20"/>
                </a:solidFill>
                <a:latin typeface="Courier New"/>
                <a:cs typeface="Courier New"/>
              </a:rPr>
              <a:t>bash_tutorial</a:t>
            </a:r>
            <a:endParaRPr lang="en-US" sz="2700" spc="-5" dirty="0" smtClean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r>
              <a:rPr lang="en-US" sz="2700" spc="-5" dirty="0">
                <a:solidFill>
                  <a:srgbClr val="2F2B20"/>
                </a:solidFill>
                <a:latin typeface="Courier New"/>
                <a:cs typeface="Courier New"/>
              </a:rPr>
              <a:t>c</a:t>
            </a:r>
            <a:r>
              <a:rPr lang="en-US" sz="27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d </a:t>
            </a:r>
            <a:r>
              <a:rPr lang="en-US" sz="2700" spc="-5" dirty="0" err="1">
                <a:solidFill>
                  <a:srgbClr val="2F2B20"/>
                </a:solidFill>
                <a:latin typeface="Courier New"/>
                <a:cs typeface="Courier New"/>
              </a:rPr>
              <a:t>bash_tutorial</a:t>
            </a:r>
            <a:endParaRPr lang="en-US" sz="2700" spc="-5" dirty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endParaRPr lang="en-US" sz="2700" spc="-5" dirty="0" smtClean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endParaRPr lang="en-US" sz="2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lang="en-US" sz="2600" dirty="0">
              <a:latin typeface="Times New Roman"/>
              <a:cs typeface="Times New Roman"/>
            </a:endParaRPr>
          </a:p>
          <a:p>
            <a:pPr marL="268966" marR="280980" indent="-255618">
              <a:spcBef>
                <a:spcPts val="1607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endParaRPr sz="27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800599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42" dirty="0"/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98" y="924930"/>
            <a:ext cx="9531927" cy="5202876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59" dirty="0">
                <a:cs typeface="Georgia"/>
              </a:rPr>
              <a:t>Introduction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47" dirty="0">
                <a:cs typeface="Georgia"/>
              </a:rPr>
              <a:t>Variables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35" dirty="0">
                <a:cs typeface="Georgia"/>
              </a:rPr>
              <a:t>Quoting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59" dirty="0">
                <a:cs typeface="Georgia"/>
              </a:rPr>
              <a:t>Command</a:t>
            </a:r>
            <a:r>
              <a:rPr sz="2400" spc="-165" dirty="0">
                <a:cs typeface="Georgia"/>
              </a:rPr>
              <a:t> </a:t>
            </a:r>
            <a:r>
              <a:rPr sz="2400" spc="-24" dirty="0">
                <a:cs typeface="Georgia"/>
              </a:rPr>
              <a:t>Substitution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12" dirty="0">
                <a:cs typeface="Georgia"/>
              </a:rPr>
              <a:t>Arithmetic</a:t>
            </a:r>
            <a:r>
              <a:rPr sz="2400" spc="-165" dirty="0">
                <a:cs typeface="Georgia"/>
              </a:rPr>
              <a:t> </a:t>
            </a:r>
            <a:r>
              <a:rPr sz="2400" spc="-59" dirty="0">
                <a:cs typeface="Georgia"/>
              </a:rPr>
              <a:t>Expansion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47" dirty="0">
                <a:cs typeface="Georgia"/>
              </a:rPr>
              <a:t>Tests</a:t>
            </a:r>
            <a:endParaRPr sz="2400" dirty="0">
              <a:cs typeface="Georgia"/>
            </a:endParaRPr>
          </a:p>
          <a:p>
            <a:pPr marL="334230">
              <a:spcBef>
                <a:spcPts val="743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83" dirty="0">
                <a:cs typeface="Georgia"/>
              </a:rPr>
              <a:t>Decisions</a:t>
            </a:r>
            <a:r>
              <a:rPr sz="2400" spc="-165" dirty="0">
                <a:cs typeface="Georgia"/>
              </a:rPr>
              <a:t> </a:t>
            </a:r>
            <a:r>
              <a:rPr sz="2400" dirty="0">
                <a:cs typeface="Georgia"/>
              </a:rPr>
              <a:t>(</a:t>
            </a:r>
            <a:r>
              <a:rPr sz="2400" dirty="0">
                <a:cs typeface="Courier New"/>
              </a:rPr>
              <a:t>if</a:t>
            </a:r>
            <a:r>
              <a:rPr sz="2400" dirty="0">
                <a:cs typeface="Georgia"/>
              </a:rPr>
              <a:t>)</a:t>
            </a: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59" dirty="0">
                <a:cs typeface="Georgia"/>
              </a:rPr>
              <a:t>Loops </a:t>
            </a:r>
            <a:r>
              <a:rPr sz="2400" spc="-165" dirty="0">
                <a:cs typeface="Georgia"/>
              </a:rPr>
              <a:t>(</a:t>
            </a:r>
            <a:r>
              <a:rPr sz="2400" dirty="0">
                <a:cs typeface="Courier New"/>
              </a:rPr>
              <a:t>for, while</a:t>
            </a:r>
            <a:r>
              <a:rPr sz="2400" spc="-177" dirty="0">
                <a:cs typeface="Georgia"/>
              </a:rPr>
              <a:t>)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47" dirty="0">
                <a:cs typeface="Georgia"/>
              </a:rPr>
              <a:t>Arguments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71" dirty="0">
                <a:cs typeface="Georgia"/>
              </a:rPr>
              <a:t>Functions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24" dirty="0">
                <a:cs typeface="Georgia"/>
              </a:rPr>
              <a:t>Alternatives</a:t>
            </a:r>
            <a:endParaRPr sz="2400" dirty="0"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85563647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4065679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69" dirty="0"/>
              <a:t>Introduction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3422" y="1057443"/>
            <a:ext cx="11688198" cy="5735521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dirty="0"/>
              <a:t>A </a:t>
            </a:r>
            <a:r>
              <a:rPr lang="en-US" sz="2600" i="1" u="sng" dirty="0"/>
              <a:t>shell</a:t>
            </a:r>
            <a:r>
              <a:rPr lang="en-US" sz="2600" dirty="0"/>
              <a:t> is the environment in which commands are interpreted in Linux. </a:t>
            </a: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lang="en-US" sz="2600" dirty="0"/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spc="-12" dirty="0">
                <a:cs typeface="Georgia"/>
              </a:rPr>
              <a:t>GNU/Linux </a:t>
            </a:r>
            <a:r>
              <a:rPr lang="en-US" sz="2600" spc="-71" dirty="0">
                <a:cs typeface="Georgia"/>
              </a:rPr>
              <a:t>provides various numerous shells; </a:t>
            </a:r>
            <a:r>
              <a:rPr lang="en-US" sz="2600" spc="-35" dirty="0">
                <a:cs typeface="Georgia"/>
              </a:rPr>
              <a:t>the  </a:t>
            </a:r>
            <a:r>
              <a:rPr lang="en-US" sz="2600" spc="-71" dirty="0">
                <a:cs typeface="Georgia"/>
              </a:rPr>
              <a:t>most </a:t>
            </a:r>
            <a:r>
              <a:rPr lang="en-US" sz="2600" spc="-118" dirty="0">
                <a:cs typeface="Georgia"/>
              </a:rPr>
              <a:t>common one </a:t>
            </a:r>
            <a:r>
              <a:rPr lang="en-US" sz="2600" spc="-83" dirty="0">
                <a:cs typeface="Georgia"/>
              </a:rPr>
              <a:t>is </a:t>
            </a:r>
            <a:r>
              <a:rPr lang="en-US" sz="2600" spc="-35" dirty="0">
                <a:cs typeface="Georgia"/>
              </a:rPr>
              <a:t>the </a:t>
            </a:r>
            <a:r>
              <a:rPr lang="en-US" sz="2600" spc="-59" dirty="0">
                <a:cs typeface="Georgia"/>
              </a:rPr>
              <a:t>Bourne </a:t>
            </a:r>
            <a:r>
              <a:rPr lang="en-US" sz="2600" spc="-12" dirty="0">
                <a:cs typeface="Georgia"/>
              </a:rPr>
              <a:t>Again </a:t>
            </a:r>
            <a:r>
              <a:rPr lang="en-US" sz="2600" spc="-71" dirty="0">
                <a:cs typeface="Georgia"/>
              </a:rPr>
              <a:t>shell</a:t>
            </a:r>
            <a:r>
              <a:rPr lang="en-US" sz="2600" spc="189" dirty="0">
                <a:cs typeface="Georgia"/>
              </a:rPr>
              <a:t> </a:t>
            </a:r>
            <a:r>
              <a:rPr lang="en-US" sz="2600" spc="-118" dirty="0">
                <a:cs typeface="Georgia"/>
              </a:rPr>
              <a:t>(</a:t>
            </a:r>
            <a:r>
              <a:rPr lang="en-US" sz="2600" spc="-118" dirty="0">
                <a:cs typeface="Courier New"/>
              </a:rPr>
              <a:t>bash</a:t>
            </a:r>
            <a:r>
              <a:rPr lang="en-US" sz="2600" spc="-118" dirty="0">
                <a:cs typeface="Georgia"/>
              </a:rPr>
              <a:t>).</a:t>
            </a:r>
            <a:endParaRPr lang="en-US" sz="2600" dirty="0">
              <a:cs typeface="Georgia"/>
            </a:endParaRPr>
          </a:p>
          <a:p>
            <a:pPr marL="29976">
              <a:spcBef>
                <a:spcPts val="2301"/>
              </a:spcBef>
            </a:pPr>
            <a:r>
              <a:rPr lang="en-US" sz="2600" spc="-24" dirty="0">
                <a:cs typeface="Georgia"/>
              </a:rPr>
              <a:t>Other common shells available on Linux systems include</a:t>
            </a:r>
            <a:r>
              <a:rPr lang="en-US" sz="2600" spc="-59" dirty="0">
                <a:cs typeface="Georgia"/>
              </a:rPr>
              <a:t>:                     	</a:t>
            </a:r>
            <a:r>
              <a:rPr lang="en-US" sz="2600" spc="-59" dirty="0">
                <a:cs typeface="Georgia"/>
              </a:rPr>
              <a:t/>
            </a:r>
            <a:br>
              <a:rPr lang="en-US" sz="2600" spc="-59" dirty="0">
                <a:cs typeface="Georgia"/>
              </a:rPr>
            </a:br>
            <a:r>
              <a:rPr lang="en-US" sz="2600" spc="-59" dirty="0" smtClean="0">
                <a:cs typeface="Georgia"/>
              </a:rPr>
              <a:t>1</a:t>
            </a:r>
            <a:r>
              <a:rPr lang="en-US" sz="2600" spc="-59" dirty="0">
                <a:cs typeface="Georgia"/>
              </a:rPr>
              <a:t>) </a:t>
            </a:r>
            <a:r>
              <a:rPr lang="en-US" sz="2600" spc="-59" dirty="0" err="1">
                <a:cs typeface="Georgia"/>
              </a:rPr>
              <a:t>sh</a:t>
            </a:r>
            <a:r>
              <a:rPr lang="en-US" sz="2600" spc="-59" dirty="0">
                <a:cs typeface="Georgia"/>
              </a:rPr>
              <a:t> ; 2) </a:t>
            </a:r>
            <a:r>
              <a:rPr lang="en-US" sz="2600" spc="-59" dirty="0" err="1">
                <a:cs typeface="Georgia"/>
              </a:rPr>
              <a:t>csh</a:t>
            </a:r>
            <a:r>
              <a:rPr lang="en-US" sz="2600" spc="-59" dirty="0">
                <a:cs typeface="Georgia"/>
              </a:rPr>
              <a:t> ; 3) </a:t>
            </a:r>
            <a:r>
              <a:rPr lang="en-US" sz="2600" spc="-59" dirty="0" err="1">
                <a:cs typeface="Georgia"/>
              </a:rPr>
              <a:t>tcsh</a:t>
            </a:r>
            <a:r>
              <a:rPr lang="en-US" sz="2600" spc="-59" dirty="0">
                <a:cs typeface="Georgia"/>
              </a:rPr>
              <a:t> ; 4) </a:t>
            </a:r>
            <a:r>
              <a:rPr lang="en-US" sz="2600" spc="-59" dirty="0" err="1">
                <a:cs typeface="Georgia"/>
              </a:rPr>
              <a:t>ksh</a:t>
            </a:r>
            <a:endParaRPr lang="en-US" sz="2600" dirty="0">
              <a:cs typeface="Georgia"/>
            </a:endParaRPr>
          </a:p>
          <a:p>
            <a:pPr marL="29976">
              <a:spcBef>
                <a:spcPts val="83"/>
              </a:spcBef>
            </a:pPr>
            <a:endParaRPr lang="en-US" sz="2600" dirty="0"/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i="1" u="sng" dirty="0"/>
              <a:t>Shell scripts </a:t>
            </a:r>
            <a:r>
              <a:rPr lang="en-US" sz="2600" dirty="0"/>
              <a:t>are files containing collections of commands for Linux systems that can be executed as programs. </a:t>
            </a: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lang="en-US" sz="2600" dirty="0"/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dirty="0"/>
              <a:t>Shell scripts are powerful tools for performing many types of tasks.</a:t>
            </a:r>
            <a:r>
              <a:rPr lang="en-US" sz="2600" dirty="0">
                <a:latin typeface="Georgia" panose="02040502050405020303" pitchFamily="18" charset="0"/>
              </a:rPr>
              <a:t>  </a:t>
            </a: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lang="en-US" sz="2600" spc="-12" dirty="0">
              <a:latin typeface="Georgia" panose="02040502050405020303" pitchFamily="18" charset="0"/>
              <a:cs typeface="Georgia"/>
            </a:endParaRP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05387223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918600" y="922162"/>
            <a:ext cx="10302744" cy="2571486"/>
          </a:xfrm>
          <a:prstGeom prst="rect">
            <a:avLst/>
          </a:prstGeom>
        </p:spPr>
        <p:txBody>
          <a:bodyPr vert="horz" wrap="square" lIns="0" tIns="104915" rIns="0" bIns="0" rtlCol="0">
            <a:spAutoFit/>
          </a:bodyPr>
          <a:lstStyle/>
          <a:p>
            <a:pPr marL="334230">
              <a:spcBef>
                <a:spcPts val="826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Can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programmed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interactively,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directly </a:t>
            </a:r>
            <a:r>
              <a:rPr sz="2400" spc="-118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on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terminal.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683448" marR="151378" indent="-349218">
              <a:lnSpc>
                <a:spcPct val="102699"/>
              </a:lnSpc>
              <a:spcBef>
                <a:spcPts val="507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It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can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also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programmed </a:t>
            </a:r>
            <a:r>
              <a:rPr sz="2400" spc="-12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by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files.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first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line </a:t>
            </a:r>
            <a:r>
              <a:rPr sz="2400" spc="-9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of 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file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must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contain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18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#!/bin/bash.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683448" marR="28477" indent="-349218">
              <a:lnSpc>
                <a:spcPct val="102699"/>
              </a:lnSpc>
              <a:spcBef>
                <a:spcPts val="507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 loader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reconizes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212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#!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and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will interpret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rest </a:t>
            </a:r>
            <a:r>
              <a:rPr sz="2400" spc="-9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of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line </a:t>
            </a:r>
            <a:r>
              <a:rPr sz="2400" spc="-16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(/bin/bash)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as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interpreter</a:t>
            </a:r>
            <a:r>
              <a:rPr sz="2400" spc="236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34230">
              <a:spcBef>
                <a:spcPts val="600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If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line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starts with </a:t>
            </a:r>
            <a:r>
              <a:rPr sz="2400" spc="-106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#, </a:t>
            </a:r>
            <a:r>
              <a:rPr sz="2400" spc="12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it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is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 </a:t>
            </a:r>
            <a:r>
              <a:rPr sz="2400" spc="-9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comment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and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is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not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run</a:t>
            </a:r>
            <a:r>
              <a:rPr sz="2400" spc="-59" dirty="0" smtClean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21462" y="3660363"/>
            <a:ext cx="1961468" cy="427351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spc="-59" dirty="0">
                <a:solidFill>
                  <a:srgbClr val="FF0000"/>
                </a:solidFill>
                <a:latin typeface="Georgia"/>
                <a:cs typeface="Georgia"/>
              </a:rPr>
              <a:t>Shell </a:t>
            </a:r>
            <a:r>
              <a:rPr sz="2600" spc="-12" dirty="0">
                <a:solidFill>
                  <a:srgbClr val="FF0000"/>
                </a:solidFill>
                <a:latin typeface="Georgia"/>
                <a:cs typeface="Georgia"/>
              </a:rPr>
              <a:t>to</a:t>
            </a:r>
            <a:r>
              <a:rPr sz="2600" spc="-212" dirty="0">
                <a:solidFill>
                  <a:srgbClr val="FF0000"/>
                </a:solidFill>
                <a:latin typeface="Georgia"/>
                <a:cs typeface="Georgia"/>
              </a:rPr>
              <a:t> </a:t>
            </a:r>
            <a:r>
              <a:rPr sz="2600" spc="-83" dirty="0">
                <a:solidFill>
                  <a:srgbClr val="FF0000"/>
                </a:solidFill>
                <a:latin typeface="Georgia"/>
                <a:cs typeface="Georgia"/>
              </a:rPr>
              <a:t>run</a:t>
            </a:r>
            <a:endParaRPr sz="2600" dirty="0">
              <a:latin typeface="Georgia"/>
              <a:cs typeface="Georg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21462" y="4087714"/>
            <a:ext cx="3770116" cy="427351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  <a:tabLst>
                <a:tab pos="1783561" algn="l"/>
              </a:tabLst>
            </a:pPr>
            <a:r>
              <a:rPr sz="2600" spc="-83" dirty="0" smtClean="0">
                <a:solidFill>
                  <a:srgbClr val="FF0000"/>
                </a:solidFill>
                <a:latin typeface="Georgia"/>
                <a:cs typeface="Georgia"/>
              </a:rPr>
              <a:t>Comme</a:t>
            </a:r>
            <a:r>
              <a:rPr sz="2600" spc="-153" dirty="0" smtClean="0">
                <a:solidFill>
                  <a:srgbClr val="FF0000"/>
                </a:solidFill>
                <a:latin typeface="Georgia"/>
                <a:cs typeface="Georgia"/>
              </a:rPr>
              <a:t>n</a:t>
            </a:r>
            <a:r>
              <a:rPr sz="2600" spc="-12" dirty="0" smtClean="0">
                <a:solidFill>
                  <a:srgbClr val="FF0000"/>
                </a:solidFill>
                <a:latin typeface="Georgia"/>
                <a:cs typeface="Georgia"/>
              </a:rPr>
              <a:t>ts</a:t>
            </a:r>
            <a:endParaRPr sz="2600" dirty="0">
              <a:latin typeface="Georgia"/>
              <a:cs typeface="Georgi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38008" y="3653366"/>
            <a:ext cx="5444583" cy="2068302"/>
          </a:xfrm>
          <a:prstGeom prst="rect">
            <a:avLst/>
          </a:prstGeom>
        </p:spPr>
        <p:txBody>
          <a:bodyPr vert="horz" wrap="square" lIns="0" tIns="31475" rIns="0" bIns="0" rtlCol="0">
            <a:spAutoFit/>
          </a:bodyPr>
          <a:lstStyle/>
          <a:p>
            <a:pPr marL="29976">
              <a:spcBef>
                <a:spcPts val="248"/>
              </a:spcBef>
            </a:pPr>
            <a: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#!/bin/bash</a:t>
            </a:r>
            <a:b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</a:br>
            <a:r>
              <a:rPr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# </a:t>
            </a: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the files</a:t>
            </a:r>
            <a:r>
              <a:rPr sz="2600" i="1" spc="-378" dirty="0">
                <a:solidFill>
                  <a:srgbClr val="3F7F7F"/>
                </a:solidFill>
                <a:latin typeface="Courier New"/>
                <a:cs typeface="Courier New"/>
              </a:rPr>
              <a:t> </a:t>
            </a:r>
            <a:r>
              <a:rPr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in</a:t>
            </a:r>
            <a: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 /</a:t>
            </a:r>
            <a:r>
              <a:rPr lang="en-US" sz="2600" i="1" spc="-212" dirty="0" err="1" smtClean="0">
                <a:solidFill>
                  <a:srgbClr val="3F7F7F"/>
                </a:solidFill>
                <a:latin typeface="Courier New"/>
                <a:cs typeface="Courier New"/>
              </a:rPr>
              <a:t>tmp</a:t>
            </a:r>
            <a: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.</a:t>
            </a:r>
            <a:endParaRPr sz="2700" dirty="0">
              <a:latin typeface="Times New Roman"/>
              <a:cs typeface="Times New Roman"/>
            </a:endParaRPr>
          </a:p>
          <a:p>
            <a:pPr marL="29976" marR="1212522">
              <a:lnSpc>
                <a:spcPct val="102699"/>
              </a:lnSpc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cd</a:t>
            </a:r>
            <a:r>
              <a:rPr sz="2600" spc="-413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/</a:t>
            </a:r>
            <a:r>
              <a:rPr sz="2600" spc="-212" dirty="0" err="1">
                <a:latin typeface="Courier New"/>
                <a:cs typeface="Courier New"/>
              </a:rPr>
              <a:t>tmp</a:t>
            </a:r>
            <a:r>
              <a:rPr sz="2600" spc="-212" dirty="0">
                <a:latin typeface="Courier New"/>
                <a:cs typeface="Courier New"/>
              </a:rPr>
              <a:t>  </a:t>
            </a:r>
            <a:endParaRPr lang="en-US" sz="2600" spc="-212" dirty="0" smtClean="0">
              <a:latin typeface="Courier New"/>
              <a:cs typeface="Courier New"/>
            </a:endParaRPr>
          </a:p>
          <a:p>
            <a:pPr marL="29976" marR="1212522">
              <a:lnSpc>
                <a:spcPct val="102699"/>
              </a:lnSpc>
            </a:pPr>
            <a:r>
              <a:rPr lang="en-US" sz="2600" spc="-212" dirty="0">
                <a:latin typeface="Courier New"/>
                <a:cs typeface="Courier New"/>
              </a:rPr>
              <a:t>l</a:t>
            </a:r>
            <a:r>
              <a:rPr sz="2600" spc="-212" dirty="0" smtClean="0">
                <a:latin typeface="Courier New"/>
                <a:cs typeface="Courier New"/>
              </a:rPr>
              <a:t>s</a:t>
            </a:r>
            <a:r>
              <a:rPr lang="en-US" sz="2600" spc="-212" dirty="0" smtClean="0">
                <a:latin typeface="Courier New"/>
                <a:cs typeface="Courier New"/>
              </a:rPr>
              <a:t> | tail –n15 </a:t>
            </a:r>
          </a:p>
          <a:p>
            <a:pPr marL="29976" marR="1212522">
              <a:lnSpc>
                <a:spcPct val="102699"/>
              </a:lnSpc>
            </a:pPr>
            <a:r>
              <a:rPr lang="en-US" sz="2600" spc="-212" dirty="0" smtClean="0">
                <a:latin typeface="Courier New"/>
                <a:cs typeface="Courier New"/>
              </a:rPr>
              <a:t># cd - # not </a:t>
            </a:r>
            <a:r>
              <a:rPr lang="en-US" sz="2600" spc="-212" dirty="0" err="1" smtClean="0">
                <a:latin typeface="Courier New"/>
                <a:cs typeface="Courier New"/>
              </a:rPr>
              <a:t>needed,why</a:t>
            </a:r>
            <a:r>
              <a:rPr lang="en-US" sz="2600" spc="-212" dirty="0" smtClean="0">
                <a:latin typeface="Courier New"/>
                <a:cs typeface="Courier New"/>
              </a:rPr>
              <a:t>?</a:t>
            </a:r>
          </a:p>
        </p:txBody>
      </p:sp>
      <p:sp>
        <p:nvSpPr>
          <p:cNvPr id="21" name="object 21"/>
          <p:cNvSpPr txBox="1"/>
          <p:nvPr/>
        </p:nvSpPr>
        <p:spPr>
          <a:xfrm>
            <a:off x="7321462" y="4561545"/>
            <a:ext cx="3770116" cy="1363725"/>
          </a:xfrm>
          <a:prstGeom prst="rect">
            <a:avLst/>
          </a:prstGeom>
        </p:spPr>
        <p:txBody>
          <a:bodyPr vert="horz" wrap="square" lIns="0" tIns="40467" rIns="0" bIns="0" rtlCol="0">
            <a:spAutoFit/>
          </a:bodyPr>
          <a:lstStyle/>
          <a:p>
            <a:pPr marL="29976" marR="11990">
              <a:lnSpc>
                <a:spcPct val="106900"/>
              </a:lnSpc>
              <a:spcBef>
                <a:spcPts val="319"/>
              </a:spcBef>
            </a:pPr>
            <a:r>
              <a:rPr sz="2600" spc="-35" dirty="0">
                <a:solidFill>
                  <a:srgbClr val="FF0000"/>
                </a:solidFill>
                <a:latin typeface="Georgia"/>
                <a:cs typeface="Georgia"/>
              </a:rPr>
              <a:t>Change </a:t>
            </a:r>
            <a:r>
              <a:rPr sz="2600" spc="-59" dirty="0">
                <a:solidFill>
                  <a:srgbClr val="FF0000"/>
                </a:solidFill>
                <a:latin typeface="Georgia"/>
                <a:cs typeface="Georgia"/>
              </a:rPr>
              <a:t>directories  </a:t>
            </a:r>
            <a:r>
              <a:rPr sz="2600" spc="-24" dirty="0">
                <a:solidFill>
                  <a:srgbClr val="FF0000"/>
                </a:solidFill>
                <a:latin typeface="Georgia"/>
                <a:cs typeface="Georgia"/>
              </a:rPr>
              <a:t>Directory</a:t>
            </a:r>
            <a:r>
              <a:rPr sz="2600" spc="177" dirty="0">
                <a:solidFill>
                  <a:srgbClr val="FF0000"/>
                </a:solidFill>
                <a:latin typeface="Georgia"/>
                <a:cs typeface="Georgia"/>
              </a:rPr>
              <a:t> </a:t>
            </a:r>
            <a:r>
              <a:rPr sz="2600" spc="-47" dirty="0" smtClean="0">
                <a:solidFill>
                  <a:srgbClr val="FF0000"/>
                </a:solidFill>
                <a:latin typeface="Georgia"/>
                <a:cs typeface="Georgia"/>
              </a:rPr>
              <a:t>listing</a:t>
            </a:r>
            <a:r>
              <a:rPr lang="en-US" sz="2600" spc="-47" dirty="0" smtClean="0">
                <a:solidFill>
                  <a:srgbClr val="FF0000"/>
                </a:solidFill>
                <a:latin typeface="Georgia"/>
                <a:cs typeface="Georgia"/>
              </a:rPr>
              <a:t>, last 15</a:t>
            </a:r>
          </a:p>
          <a:p>
            <a:pPr marL="29976" marR="11990">
              <a:lnSpc>
                <a:spcPct val="106900"/>
              </a:lnSpc>
              <a:spcBef>
                <a:spcPts val="319"/>
              </a:spcBef>
            </a:pPr>
            <a:r>
              <a:rPr lang="en-US" sz="2600" spc="-47" dirty="0" smtClean="0">
                <a:solidFill>
                  <a:srgbClr val="FF0000"/>
                </a:solidFill>
                <a:latin typeface="Georgia"/>
                <a:cs typeface="Georgia"/>
              </a:rPr>
              <a:t>Return to previous</a:t>
            </a:r>
            <a:endParaRPr sz="26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94036149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90"/>
            <a:ext cx="10277554" cy="2984320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>
                <a:solidFill>
                  <a:srgbClr val="FF0000"/>
                </a:solidFill>
                <a:cs typeface="Lucida Sans Unicode"/>
              </a:rPr>
              <a:t>test.sh</a:t>
            </a:r>
          </a:p>
          <a:p>
            <a:pPr marL="334230">
              <a:spcBef>
                <a:spcPts val="991"/>
              </a:spcBef>
            </a:pPr>
            <a:endParaRPr lang="en-US" sz="3800" spc="-71" baseline="6944" dirty="0">
              <a:solidFill>
                <a:srgbClr val="FF0000"/>
              </a:solidFill>
              <a:cs typeface="Lucida Sans Unicode"/>
            </a:endParaRP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note: you can use “</a:t>
            </a:r>
            <a:r>
              <a:rPr lang="en-US" sz="2800" baseline="6944" dirty="0" err="1">
                <a:cs typeface="Lucida Sans Unicode"/>
              </a:rPr>
              <a:t>nano</a:t>
            </a:r>
            <a:r>
              <a:rPr lang="en-US" sz="2800" baseline="6944" dirty="0">
                <a:cs typeface="Lucida Sans Unicode"/>
              </a:rPr>
              <a:t>” to edit files in this tutorial.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Just type “</a:t>
            </a:r>
            <a:r>
              <a:rPr lang="en-US" sz="2800" baseline="6944" dirty="0" err="1">
                <a:cs typeface="Lucida Sans Unicode"/>
              </a:rPr>
              <a:t>nano</a:t>
            </a:r>
            <a:r>
              <a:rPr lang="en-US" sz="2800" baseline="6944" dirty="0">
                <a:cs typeface="Lucida Sans Unicode"/>
              </a:rPr>
              <a:t> &lt;filename&gt;” at the prompt.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You can edit text as you would in, e.g., MS Word. 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When you are finished, type ctrl-C and follow the prompts to save (type “Y”) and hit enter to keep the filename and exit.</a:t>
            </a:r>
          </a:p>
        </p:txBody>
      </p:sp>
    </p:spTree>
    <p:extLst>
      <p:ext uri="{BB962C8B-B14F-4D97-AF65-F5344CB8AC3E}">
        <p14:creationId xmlns:p14="http://schemas.microsoft.com/office/powerpoint/2010/main" val="316922020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98586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95" dirty="0"/>
              <a:t>Variables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1289351"/>
            <a:ext cx="9926572" cy="4751713"/>
          </a:xfrm>
          <a:prstGeom prst="rect">
            <a:avLst/>
          </a:prstGeom>
        </p:spPr>
        <p:txBody>
          <a:bodyPr vert="horz" wrap="square" lIns="0" tIns="130392" rIns="0" bIns="0" rtlCol="0">
            <a:spAutoFit/>
          </a:bodyPr>
          <a:lstStyle/>
          <a:p>
            <a:pPr marL="334230">
              <a:spcBef>
                <a:spcPts val="1024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24" dirty="0">
                <a:cs typeface="Georgia"/>
              </a:rPr>
              <a:t>There </a:t>
            </a:r>
            <a:r>
              <a:rPr sz="2400" spc="-71" dirty="0">
                <a:cs typeface="Georgia"/>
              </a:rPr>
              <a:t>are </a:t>
            </a:r>
            <a:r>
              <a:rPr sz="2400" spc="-118" dirty="0">
                <a:cs typeface="Georgia"/>
              </a:rPr>
              <a:t>no </a:t>
            </a:r>
            <a:r>
              <a:rPr sz="2400" dirty="0">
                <a:cs typeface="Georgia"/>
              </a:rPr>
              <a:t>data</a:t>
            </a:r>
            <a:r>
              <a:rPr sz="2400" spc="189" dirty="0">
                <a:cs typeface="Georgia"/>
              </a:rPr>
              <a:t> </a:t>
            </a:r>
            <a:r>
              <a:rPr sz="2400" spc="-24" dirty="0">
                <a:cs typeface="Georgia"/>
              </a:rPr>
              <a:t>types.</a:t>
            </a:r>
            <a:endParaRPr sz="2400" dirty="0">
              <a:cs typeface="Georgia"/>
            </a:endParaRPr>
          </a:p>
          <a:p>
            <a:pPr marL="683448" marR="11990" indent="-349218">
              <a:lnSpc>
                <a:spcPct val="102699"/>
              </a:lnSpc>
              <a:spcBef>
                <a:spcPts val="708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177" dirty="0">
                <a:cs typeface="Georgia"/>
              </a:rPr>
              <a:t>A </a:t>
            </a:r>
            <a:r>
              <a:rPr sz="2400" spc="-47" dirty="0">
                <a:cs typeface="Georgia"/>
              </a:rPr>
              <a:t>variable </a:t>
            </a:r>
            <a:r>
              <a:rPr sz="2400" spc="-59" dirty="0">
                <a:cs typeface="Georgia"/>
              </a:rPr>
              <a:t>can contain </a:t>
            </a:r>
            <a:r>
              <a:rPr sz="2400" spc="-24" dirty="0">
                <a:cs typeface="Georgia"/>
              </a:rPr>
              <a:t>a </a:t>
            </a:r>
            <a:r>
              <a:rPr sz="2400" spc="-83" dirty="0">
                <a:cs typeface="Georgia"/>
              </a:rPr>
              <a:t>number, </a:t>
            </a:r>
            <a:r>
              <a:rPr sz="2400" spc="-24" dirty="0">
                <a:cs typeface="Georgia"/>
              </a:rPr>
              <a:t>a </a:t>
            </a:r>
            <a:r>
              <a:rPr sz="2400" spc="-47" dirty="0">
                <a:cs typeface="Georgia"/>
              </a:rPr>
              <a:t>character, </a:t>
            </a:r>
            <a:r>
              <a:rPr sz="2400" spc="-24" dirty="0">
                <a:cs typeface="Georgia"/>
              </a:rPr>
              <a:t>a </a:t>
            </a:r>
            <a:r>
              <a:rPr sz="2400" spc="-47" dirty="0">
                <a:cs typeface="Georgia"/>
              </a:rPr>
              <a:t>string </a:t>
            </a:r>
            <a:r>
              <a:rPr sz="2400" spc="-94" dirty="0">
                <a:cs typeface="Georgia"/>
              </a:rPr>
              <a:t>of  </a:t>
            </a:r>
            <a:r>
              <a:rPr sz="2400" spc="-47" dirty="0">
                <a:cs typeface="Georgia"/>
              </a:rPr>
              <a:t>characters.</a:t>
            </a:r>
            <a:endParaRPr sz="2400" dirty="0">
              <a:cs typeface="Georgia"/>
            </a:endParaRPr>
          </a:p>
          <a:p>
            <a:pPr marL="334230">
              <a:spcBef>
                <a:spcPts val="779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59" dirty="0">
                <a:cs typeface="Georgia"/>
              </a:rPr>
              <a:t>Shell variables </a:t>
            </a:r>
            <a:r>
              <a:rPr sz="2400" spc="-71" dirty="0">
                <a:cs typeface="Georgia"/>
              </a:rPr>
              <a:t>are</a:t>
            </a:r>
            <a:r>
              <a:rPr sz="2400" spc="-177" dirty="0">
                <a:cs typeface="Georgia"/>
              </a:rPr>
              <a:t> </a:t>
            </a:r>
            <a:r>
              <a:rPr sz="2400" spc="-35" dirty="0">
                <a:cs typeface="Georgia"/>
              </a:rPr>
              <a:t>local.</a:t>
            </a:r>
            <a:endParaRPr sz="2400" dirty="0">
              <a:cs typeface="Georgia"/>
            </a:endParaRPr>
          </a:p>
          <a:p>
            <a:pPr marL="334230">
              <a:spcBef>
                <a:spcPts val="791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71" dirty="0">
                <a:cs typeface="Georgia"/>
              </a:rPr>
              <a:t>Environment </a:t>
            </a:r>
            <a:r>
              <a:rPr sz="2400" spc="-59" dirty="0">
                <a:cs typeface="Georgia"/>
              </a:rPr>
              <a:t>variables </a:t>
            </a:r>
            <a:r>
              <a:rPr sz="2400" spc="-71" dirty="0">
                <a:cs typeface="Georgia"/>
              </a:rPr>
              <a:t>are</a:t>
            </a:r>
            <a:r>
              <a:rPr sz="2400" spc="-153" dirty="0">
                <a:cs typeface="Georgia"/>
              </a:rPr>
              <a:t> </a:t>
            </a:r>
            <a:r>
              <a:rPr sz="2400" spc="-35" dirty="0">
                <a:cs typeface="Georgia"/>
              </a:rPr>
              <a:t>global.</a:t>
            </a:r>
            <a:endParaRPr sz="2400" dirty="0">
              <a:cs typeface="Georgia"/>
            </a:endParaRPr>
          </a:p>
          <a:p>
            <a:pPr marL="29976">
              <a:spcBef>
                <a:spcPts val="290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lang="en-US"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PI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spc="-212" dirty="0" smtClean="0">
                <a:latin typeface="Courier New"/>
                <a:cs typeface="Courier New"/>
              </a:rPr>
              <a:t>3.14159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lang="en-US"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name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=(</a:t>
            </a:r>
            <a:r>
              <a:rPr lang="en-US" sz="2600" spc="-212" dirty="0" smtClean="0">
                <a:latin typeface="Courier New"/>
                <a:cs typeface="Courier New"/>
              </a:rPr>
              <a:t>Joel Frahm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name</a:t>
            </a:r>
            <a:r>
              <a:rPr sz="2600" spc="-212" dirty="0">
                <a:latin typeface="Courier New"/>
                <a:cs typeface="Courier New"/>
              </a:rPr>
              <a:t>[0]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sz="2600" spc="-224" dirty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lang="en-US"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Joel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$U</a:t>
            </a: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SER</a:t>
            </a:r>
          </a:p>
          <a:p>
            <a:pPr marL="29976">
              <a:spcBef>
                <a:spcPts val="83"/>
              </a:spcBef>
            </a:pP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lang="en-US" sz="2600" spc="-212" dirty="0" err="1" smtClean="0">
                <a:solidFill>
                  <a:srgbClr val="19167C"/>
                </a:solidFill>
                <a:latin typeface="Courier New"/>
                <a:cs typeface="Courier New"/>
              </a:rPr>
              <a:t>frahm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23473037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7347</TotalTime>
  <Words>1100</Words>
  <Application>Microsoft Office PowerPoint</Application>
  <PresentationFormat>Custom</PresentationFormat>
  <Paragraphs>236</Paragraphs>
  <Slides>31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PowerPoint Presentation</vt:lpstr>
      <vt:lpstr>PowerPoint Presentation</vt:lpstr>
      <vt:lpstr>Intro Demonstration</vt:lpstr>
      <vt:lpstr>Let’s log in to RC</vt:lpstr>
      <vt:lpstr>Overview</vt:lpstr>
      <vt:lpstr>Introduction</vt:lpstr>
      <vt:lpstr>PowerPoint Presentation</vt:lpstr>
      <vt:lpstr>Example</vt:lpstr>
      <vt:lpstr>Variables</vt:lpstr>
      <vt:lpstr>Example</vt:lpstr>
      <vt:lpstr>Quoting</vt:lpstr>
      <vt:lpstr>Command Substitution</vt:lpstr>
      <vt:lpstr>Example</vt:lpstr>
      <vt:lpstr>Arithmetic Expansion</vt:lpstr>
      <vt:lpstr>Tests I</vt:lpstr>
      <vt:lpstr>Tests II</vt:lpstr>
      <vt:lpstr>Decisions I</vt:lpstr>
      <vt:lpstr>Example</vt:lpstr>
      <vt:lpstr>Decisions II</vt:lpstr>
      <vt:lpstr>Example</vt:lpstr>
      <vt:lpstr>Loops</vt:lpstr>
      <vt:lpstr>Example</vt:lpstr>
      <vt:lpstr>Arguments I</vt:lpstr>
      <vt:lpstr>Arguments II</vt:lpstr>
      <vt:lpstr>Example</vt:lpstr>
      <vt:lpstr>Functions I</vt:lpstr>
      <vt:lpstr>Functions II</vt:lpstr>
      <vt:lpstr>Example</vt:lpstr>
      <vt:lpstr>Additional Examples (if time allows)</vt:lpstr>
      <vt:lpstr>Alternatives for Scripting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Kubie</dc:creator>
  <cp:lastModifiedBy>frahm</cp:lastModifiedBy>
  <cp:revision>31</cp:revision>
  <dcterms:created xsi:type="dcterms:W3CDTF">2016-01-26T18:12:20Z</dcterms:created>
  <dcterms:modified xsi:type="dcterms:W3CDTF">2018-10-09T17:28:18Z</dcterms:modified>
</cp:coreProperties>
</file>

<file path=docProps/thumbnail.jpeg>
</file>